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 id="280" r:id="rId75"/>
    <p:sldId id="281" r:id="rId76"/>
    <p:sldId id="282" r:id="rId77"/>
    <p:sldId id="283" r:id="rId78"/>
    <p:sldId id="284" r:id="rId79"/>
    <p:sldId id="285" r:id="rId80"/>
    <p:sldId id="286" r:id="rId8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ays" charset="1" panose="02000505050000020004"/>
      <p:regular r:id="rId12"/>
    </p:embeddedFont>
    <p:embeddedFont>
      <p:font typeface="Agrandir Narrow" charset="1" panose="00000506000000000000"/>
      <p:regular r:id="rId13"/>
    </p:embeddedFont>
    <p:embeddedFont>
      <p:font typeface="Agrandir Narrow Bold" charset="1" panose="00000806000000000000"/>
      <p:regular r:id="rId14"/>
    </p:embeddedFont>
    <p:embeddedFont>
      <p:font typeface="Agrandir Narrow Italics" charset="1" panose="00000506000000000000"/>
      <p:regular r:id="rId15"/>
    </p:embeddedFont>
    <p:embeddedFont>
      <p:font typeface="Agrandir Narrow Bold Italics" charset="1" panose="00000806000000000000"/>
      <p:regular r:id="rId16"/>
    </p:embeddedFont>
    <p:embeddedFont>
      <p:font typeface="Agrandir Narrow Thin" charset="1" panose="00000206000000000000"/>
      <p:regular r:id="rId17"/>
    </p:embeddedFont>
    <p:embeddedFont>
      <p:font typeface="Agrandir Narrow Thin Italics" charset="1" panose="00000206000000000000"/>
      <p:regular r:id="rId18"/>
    </p:embeddedFont>
    <p:embeddedFont>
      <p:font typeface="Agrandir Narrow Medium" charset="1" panose="00000606000000000000"/>
      <p:regular r:id="rId19"/>
    </p:embeddedFont>
    <p:embeddedFont>
      <p:font typeface="Agrandir Narrow Medium Italics" charset="1" panose="00000606000000000000"/>
      <p:regular r:id="rId20"/>
    </p:embeddedFont>
    <p:embeddedFont>
      <p:font typeface="Agrandir Narrow Ultra-Bold" charset="1" panose="00000906000000000000"/>
      <p:regular r:id="rId21"/>
    </p:embeddedFont>
    <p:embeddedFont>
      <p:font typeface="Agrandir Narrow Ultra-Bold Italics" charset="1" panose="00000906000000000000"/>
      <p:regular r:id="rId22"/>
    </p:embeddedFont>
    <p:embeddedFont>
      <p:font typeface="Agrandir Narrow Heavy" charset="1" panose="00000A06000000000000"/>
      <p:regular r:id="rId23"/>
    </p:embeddedFont>
    <p:embeddedFont>
      <p:font typeface="Agrandir Narrow Heavy Italics" charset="1" panose="00000A06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Canva Sans Medium" charset="1" panose="020B0603030501040103"/>
      <p:regular r:id="rId29"/>
    </p:embeddedFont>
    <p:embeddedFont>
      <p:font typeface="Canva Sans Medium Italics" charset="1" panose="020B0603030501040103"/>
      <p:regular r:id="rId30"/>
    </p:embeddedFont>
    <p:embeddedFont>
      <p:font typeface="Open Sauce" charset="1" panose="00000500000000000000"/>
      <p:regular r:id="rId31"/>
    </p:embeddedFont>
    <p:embeddedFont>
      <p:font typeface="Open Sauce Bold" charset="1" panose="00000800000000000000"/>
      <p:regular r:id="rId32"/>
    </p:embeddedFont>
    <p:embeddedFont>
      <p:font typeface="Open Sauce Italics" charset="1" panose="00000500000000000000"/>
      <p:regular r:id="rId33"/>
    </p:embeddedFont>
    <p:embeddedFont>
      <p:font typeface="Open Sauce Bold Italics" charset="1" panose="00000800000000000000"/>
      <p:regular r:id="rId34"/>
    </p:embeddedFont>
    <p:embeddedFont>
      <p:font typeface="Open Sauce Light" charset="1" panose="00000400000000000000"/>
      <p:regular r:id="rId35"/>
    </p:embeddedFont>
    <p:embeddedFont>
      <p:font typeface="Open Sauce Light Italics" charset="1" panose="00000400000000000000"/>
      <p:regular r:id="rId36"/>
    </p:embeddedFont>
    <p:embeddedFont>
      <p:font typeface="Open Sauce Medium" charset="1" panose="00000600000000000000"/>
      <p:regular r:id="rId37"/>
    </p:embeddedFont>
    <p:embeddedFont>
      <p:font typeface="Open Sauce Medium Italics" charset="1" panose="00000600000000000000"/>
      <p:regular r:id="rId38"/>
    </p:embeddedFont>
    <p:embeddedFont>
      <p:font typeface="Open Sauce Semi-Bold" charset="1" panose="00000700000000000000"/>
      <p:regular r:id="rId39"/>
    </p:embeddedFont>
    <p:embeddedFont>
      <p:font typeface="Open Sauce Semi-Bold Italics" charset="1" panose="00000700000000000000"/>
      <p:regular r:id="rId40"/>
    </p:embeddedFont>
    <p:embeddedFont>
      <p:font typeface="Open Sauce Heavy" charset="1" panose="00000A00000000000000"/>
      <p:regular r:id="rId41"/>
    </p:embeddedFont>
    <p:embeddedFont>
      <p:font typeface="Open Sauce Heavy Italics" charset="1" panose="00000A00000000000000"/>
      <p:regular r:id="rId42"/>
    </p:embeddedFont>
    <p:embeddedFont>
      <p:font typeface="Open Sans" charset="1" panose="020B0606030504020204"/>
      <p:regular r:id="rId43"/>
    </p:embeddedFont>
    <p:embeddedFont>
      <p:font typeface="Open Sans Bold" charset="1" panose="020B0806030504020204"/>
      <p:regular r:id="rId44"/>
    </p:embeddedFont>
    <p:embeddedFont>
      <p:font typeface="Open Sans Italics" charset="1" panose="020B0606030504020204"/>
      <p:regular r:id="rId45"/>
    </p:embeddedFont>
    <p:embeddedFont>
      <p:font typeface="Open Sans Bold Italics" charset="1" panose="020B0806030504020204"/>
      <p:regular r:id="rId46"/>
    </p:embeddedFont>
    <p:embeddedFont>
      <p:font typeface="Open Sans Light" charset="1" panose="020B0306030504020204"/>
      <p:regular r:id="rId47"/>
    </p:embeddedFont>
    <p:embeddedFont>
      <p:font typeface="Open Sans Light Italics" charset="1" panose="020B0306030504020204"/>
      <p:regular r:id="rId48"/>
    </p:embeddedFont>
    <p:embeddedFont>
      <p:font typeface="Open Sans Ultra-Bold" charset="1" panose="00000000000000000000"/>
      <p:regular r:id="rId49"/>
    </p:embeddedFont>
    <p:embeddedFont>
      <p:font typeface="Open Sans Ultra-Bold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71" Target="slides/slide21.xml" Type="http://schemas.openxmlformats.org/officeDocument/2006/relationships/slide"/><Relationship Id="rId72" Target="slides/slide22.xml" Type="http://schemas.openxmlformats.org/officeDocument/2006/relationships/slide"/><Relationship Id="rId73" Target="slides/slide23.xml" Type="http://schemas.openxmlformats.org/officeDocument/2006/relationships/slide"/><Relationship Id="rId74" Target="slides/slide24.xml" Type="http://schemas.openxmlformats.org/officeDocument/2006/relationships/slide"/><Relationship Id="rId75" Target="slides/slide25.xml" Type="http://schemas.openxmlformats.org/officeDocument/2006/relationships/slide"/><Relationship Id="rId76" Target="slides/slide26.xml" Type="http://schemas.openxmlformats.org/officeDocument/2006/relationships/slide"/><Relationship Id="rId77" Target="slides/slide27.xml" Type="http://schemas.openxmlformats.org/officeDocument/2006/relationships/slide"/><Relationship Id="rId78" Target="slides/slide28.xml" Type="http://schemas.openxmlformats.org/officeDocument/2006/relationships/slide"/><Relationship Id="rId79" Target="slides/slide29.xml" Type="http://schemas.openxmlformats.org/officeDocument/2006/relationships/slide"/><Relationship Id="rId8" Target="fonts/font8.fntdata" Type="http://schemas.openxmlformats.org/officeDocument/2006/relationships/font"/><Relationship Id="rId80" Target="slides/slide30.xml" Type="http://schemas.openxmlformats.org/officeDocument/2006/relationships/slide"/><Relationship Id="rId81" Target="slides/slide31.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7.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4380858" y="69700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3550709" y="3107588"/>
            <a:ext cx="11606290" cy="3824380"/>
          </a:xfrm>
          <a:prstGeom prst="rect">
            <a:avLst/>
          </a:prstGeom>
        </p:spPr>
        <p:txBody>
          <a:bodyPr anchor="t" rtlCol="false" tIns="0" lIns="0" bIns="0" rIns="0">
            <a:spAutoFit/>
          </a:bodyPr>
          <a:lstStyle/>
          <a:p>
            <a:pPr algn="ctr">
              <a:lnSpc>
                <a:spcPts val="7393"/>
              </a:lnSpc>
            </a:pPr>
            <a:r>
              <a:rPr lang="en-US" sz="6721" spc="268">
                <a:solidFill>
                  <a:srgbClr val="FFFFFF"/>
                </a:solidFill>
                <a:latin typeface="Agrandir Narrow Bold"/>
              </a:rPr>
              <a:t>COMMUNICATION DESIGN </a:t>
            </a:r>
          </a:p>
          <a:p>
            <a:pPr algn="ctr">
              <a:lnSpc>
                <a:spcPts val="7393"/>
              </a:lnSpc>
            </a:pPr>
            <a:r>
              <a:rPr lang="en-US" sz="6721" spc="268">
                <a:solidFill>
                  <a:srgbClr val="FFFFFF"/>
                </a:solidFill>
                <a:latin typeface="Agrandir Narrow Bold"/>
              </a:rPr>
              <a:t>Project</a:t>
            </a:r>
          </a:p>
          <a:p>
            <a:pPr algn="ctr">
              <a:lnSpc>
                <a:spcPts val="7393"/>
              </a:lnSpc>
            </a:pPr>
            <a:r>
              <a:rPr lang="en-US" sz="6721" spc="268">
                <a:solidFill>
                  <a:srgbClr val="FFFFFF"/>
                </a:solidFill>
                <a:latin typeface="Agrandir Narrow Bold"/>
              </a:rPr>
              <a:t>Presentation</a:t>
            </a:r>
          </a:p>
          <a:p>
            <a:pPr algn="ctr">
              <a:lnSpc>
                <a:spcPts val="739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AutoShape 3" id="3"/>
          <p:cNvSpPr/>
          <p:nvPr/>
        </p:nvSpPr>
        <p:spPr>
          <a:xfrm flipH="true" flipV="true">
            <a:off x="2102743" y="92964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182530" y="1907776"/>
            <a:ext cx="11922941" cy="6471449"/>
          </a:xfrm>
          <a:custGeom>
            <a:avLst/>
            <a:gdLst/>
            <a:ahLst/>
            <a:cxnLst/>
            <a:rect r="r" b="b" t="t" l="l"/>
            <a:pathLst>
              <a:path h="6471449" w="11922941">
                <a:moveTo>
                  <a:pt x="0" y="0"/>
                </a:moveTo>
                <a:lnTo>
                  <a:pt x="11922940" y="0"/>
                </a:lnTo>
                <a:lnTo>
                  <a:pt x="11922940" y="6471448"/>
                </a:lnTo>
                <a:lnTo>
                  <a:pt x="0" y="6471448"/>
                </a:lnTo>
                <a:lnTo>
                  <a:pt x="0" y="0"/>
                </a:lnTo>
                <a:close/>
              </a:path>
            </a:pathLst>
          </a:custGeom>
          <a:blipFill>
            <a:blip r:embed="rId3"/>
            <a:stretch>
              <a:fillRect l="0" t="0" r="0" b="0"/>
            </a:stretch>
          </a:blipFill>
        </p:spPr>
      </p:sp>
      <p:sp>
        <p:nvSpPr>
          <p:cNvPr name="TextBox 5" id="5"/>
          <p:cNvSpPr txBox="true"/>
          <p:nvPr/>
        </p:nvSpPr>
        <p:spPr>
          <a:xfrm rot="0">
            <a:off x="1720079" y="749617"/>
            <a:ext cx="15156557" cy="596265"/>
          </a:xfrm>
          <a:prstGeom prst="rect">
            <a:avLst/>
          </a:prstGeom>
        </p:spPr>
        <p:txBody>
          <a:bodyPr anchor="t" rtlCol="false" tIns="0" lIns="0" bIns="0" rIns="0">
            <a:spAutoFit/>
          </a:bodyPr>
          <a:lstStyle/>
          <a:p>
            <a:pPr algn="ctr">
              <a:lnSpc>
                <a:spcPts val="4620"/>
              </a:lnSpc>
              <a:spcBef>
                <a:spcPct val="0"/>
              </a:spcBef>
            </a:pPr>
            <a:r>
              <a:rPr lang="en-US" sz="4200" spc="134">
                <a:solidFill>
                  <a:srgbClr val="FFFFFF"/>
                </a:solidFill>
                <a:latin typeface="Open Sauce Medium"/>
              </a:rPr>
              <a:t>TRANSMISSION FLOW GRAPH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5861223" y="-7160198"/>
            <a:ext cx="20843800" cy="12430485"/>
          </a:xfrm>
          <a:custGeom>
            <a:avLst/>
            <a:gdLst/>
            <a:ahLst/>
            <a:cxnLst/>
            <a:rect r="r" b="b" t="t" l="l"/>
            <a:pathLst>
              <a:path h="12430485" w="20843800">
                <a:moveTo>
                  <a:pt x="0" y="0"/>
                </a:moveTo>
                <a:lnTo>
                  <a:pt x="20843801" y="0"/>
                </a:lnTo>
                <a:lnTo>
                  <a:pt x="20843801" y="12430484"/>
                </a:lnTo>
                <a:lnTo>
                  <a:pt x="0" y="12430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2102743" y="92964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6749492" y="1985498"/>
            <a:ext cx="5602331" cy="3158002"/>
          </a:xfrm>
          <a:custGeom>
            <a:avLst/>
            <a:gdLst/>
            <a:ahLst/>
            <a:cxnLst/>
            <a:rect r="r" b="b" t="t" l="l"/>
            <a:pathLst>
              <a:path h="3158002" w="5602331">
                <a:moveTo>
                  <a:pt x="0" y="0"/>
                </a:moveTo>
                <a:lnTo>
                  <a:pt x="5602331" y="0"/>
                </a:lnTo>
                <a:lnTo>
                  <a:pt x="5602331" y="3158002"/>
                </a:lnTo>
                <a:lnTo>
                  <a:pt x="0" y="3158002"/>
                </a:lnTo>
                <a:lnTo>
                  <a:pt x="0" y="0"/>
                </a:lnTo>
                <a:close/>
              </a:path>
            </a:pathLst>
          </a:custGeom>
          <a:blipFill>
            <a:blip r:embed="rId4"/>
            <a:stretch>
              <a:fillRect l="0" t="0" r="0" b="0"/>
            </a:stretch>
          </a:blipFill>
        </p:spPr>
      </p:sp>
      <p:sp>
        <p:nvSpPr>
          <p:cNvPr name="TextBox 5" id="5"/>
          <p:cNvSpPr txBox="true"/>
          <p:nvPr/>
        </p:nvSpPr>
        <p:spPr>
          <a:xfrm rot="0">
            <a:off x="6342835" y="784960"/>
            <a:ext cx="56023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File Sourse</a:t>
            </a:r>
          </a:p>
        </p:txBody>
      </p:sp>
      <p:sp>
        <p:nvSpPr>
          <p:cNvPr name="TextBox 6" id="6"/>
          <p:cNvSpPr txBox="true"/>
          <p:nvPr/>
        </p:nvSpPr>
        <p:spPr>
          <a:xfrm rot="0">
            <a:off x="0" y="5825808"/>
            <a:ext cx="18288000" cy="2150109"/>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  In GNU Radio, a file source block is used to read data from a file and input it into the signal processing flowgraph. This block allows  to work with pre-recorded signals or data saved in a file, enabling offline analysis and processing. We can specify the file path, format, and other parameters to read the data from the file source block.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sp>
        <p:nvSpPr>
          <p:cNvPr name="AutoShape 3" id="3"/>
          <p:cNvSpPr/>
          <p:nvPr/>
        </p:nvSpPr>
        <p:spPr>
          <a:xfrm flipH="true">
            <a:off x="1854249" y="9296400"/>
            <a:ext cx="14579503" cy="21934"/>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837079" y="2650936"/>
            <a:ext cx="6613842" cy="2492564"/>
          </a:xfrm>
          <a:custGeom>
            <a:avLst/>
            <a:gdLst/>
            <a:ahLst/>
            <a:cxnLst/>
            <a:rect r="r" b="b" t="t" l="l"/>
            <a:pathLst>
              <a:path h="2492564" w="6613842">
                <a:moveTo>
                  <a:pt x="0" y="0"/>
                </a:moveTo>
                <a:lnTo>
                  <a:pt x="6613842" y="0"/>
                </a:lnTo>
                <a:lnTo>
                  <a:pt x="6613842" y="2492564"/>
                </a:lnTo>
                <a:lnTo>
                  <a:pt x="0" y="2492564"/>
                </a:lnTo>
                <a:lnTo>
                  <a:pt x="0" y="0"/>
                </a:lnTo>
                <a:close/>
              </a:path>
            </a:pathLst>
          </a:custGeom>
          <a:blipFill>
            <a:blip r:embed="rId3"/>
            <a:stretch>
              <a:fillRect l="0" t="0" r="0" b="0"/>
            </a:stretch>
          </a:blipFill>
        </p:spPr>
      </p:sp>
      <p:sp>
        <p:nvSpPr>
          <p:cNvPr name="TextBox 5" id="5"/>
          <p:cNvSpPr txBox="true"/>
          <p:nvPr/>
        </p:nvSpPr>
        <p:spPr>
          <a:xfrm rot="0">
            <a:off x="7371895" y="933450"/>
            <a:ext cx="264382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Throttle</a:t>
            </a:r>
          </a:p>
        </p:txBody>
      </p:sp>
      <p:sp>
        <p:nvSpPr>
          <p:cNvPr name="TextBox 6" id="6"/>
          <p:cNvSpPr txBox="true"/>
          <p:nvPr/>
        </p:nvSpPr>
        <p:spPr>
          <a:xfrm rot="0">
            <a:off x="3563882" y="6369129"/>
            <a:ext cx="11160237" cy="2241371"/>
          </a:xfrm>
          <a:prstGeom prst="rect">
            <a:avLst/>
          </a:prstGeom>
        </p:spPr>
        <p:txBody>
          <a:bodyPr anchor="t" rtlCol="false" tIns="0" lIns="0" bIns="0" rIns="0">
            <a:spAutoFit/>
          </a:bodyPr>
          <a:lstStyle/>
          <a:p>
            <a:pPr algn="ctr">
              <a:lnSpc>
                <a:spcPts val="4442"/>
              </a:lnSpc>
            </a:pPr>
            <a:r>
              <a:rPr lang="en-US" sz="3173">
                <a:solidFill>
                  <a:srgbClr val="FFFFFF"/>
                </a:solidFill>
                <a:latin typeface="Canva Sans Bold"/>
              </a:rPr>
              <a:t>The throttle block in GNU Radio regulates the flow of data through the signal processing flowgraph, preventing excessive processing speeds and ensuring a controlled and stable data flow.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flipV="true">
            <a:off x="1565722" y="9845162"/>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4262820" y="2048382"/>
            <a:ext cx="9762361" cy="3840929"/>
          </a:xfrm>
          <a:custGeom>
            <a:avLst/>
            <a:gdLst/>
            <a:ahLst/>
            <a:cxnLst/>
            <a:rect r="r" b="b" t="t" l="l"/>
            <a:pathLst>
              <a:path h="3840929" w="9762361">
                <a:moveTo>
                  <a:pt x="0" y="0"/>
                </a:moveTo>
                <a:lnTo>
                  <a:pt x="9762360" y="0"/>
                </a:lnTo>
                <a:lnTo>
                  <a:pt x="9762360" y="3840929"/>
                </a:lnTo>
                <a:lnTo>
                  <a:pt x="0" y="3840929"/>
                </a:lnTo>
                <a:lnTo>
                  <a:pt x="0" y="0"/>
                </a:lnTo>
                <a:close/>
              </a:path>
            </a:pathLst>
          </a:custGeom>
          <a:blipFill>
            <a:blip r:embed="rId3"/>
            <a:stretch>
              <a:fillRect l="-65886" t="-13805" r="-70832" b="-212760"/>
            </a:stretch>
          </a:blipFill>
        </p:spPr>
      </p:sp>
      <p:sp>
        <p:nvSpPr>
          <p:cNvPr name="TextBox 5" id="5"/>
          <p:cNvSpPr txBox="true"/>
          <p:nvPr/>
        </p:nvSpPr>
        <p:spPr>
          <a:xfrm rot="0">
            <a:off x="3613274" y="537527"/>
            <a:ext cx="1187180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Making data packets for transmitting</a:t>
            </a:r>
          </a:p>
        </p:txBody>
      </p:sp>
      <p:sp>
        <p:nvSpPr>
          <p:cNvPr name="TextBox 6" id="6"/>
          <p:cNvSpPr txBox="true"/>
          <p:nvPr/>
        </p:nvSpPr>
        <p:spPr>
          <a:xfrm rot="0">
            <a:off x="2309191" y="6854818"/>
            <a:ext cx="13669618" cy="2739877"/>
          </a:xfrm>
          <a:prstGeom prst="rect">
            <a:avLst/>
          </a:prstGeom>
        </p:spPr>
        <p:txBody>
          <a:bodyPr anchor="t" rtlCol="false" tIns="0" lIns="0" bIns="0" rIns="0">
            <a:spAutoFit/>
          </a:bodyPr>
          <a:lstStyle/>
          <a:p>
            <a:pPr algn="ctr">
              <a:lnSpc>
                <a:spcPts val="5441"/>
              </a:lnSpc>
            </a:pPr>
            <a:r>
              <a:rPr lang="en-US" sz="3886">
                <a:solidFill>
                  <a:srgbClr val="FFFFFF"/>
                </a:solidFill>
                <a:latin typeface="Canva Sans Bold"/>
              </a:rPr>
              <a:t>The packetizing block in GNU Radio organizes continuous data into packets or frame. This facilitates efficient handling and processing of data in packet-oriented communication scenarios.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961" y="2894501"/>
            <a:ext cx="5066688" cy="3674908"/>
          </a:xfrm>
          <a:custGeom>
            <a:avLst/>
            <a:gdLst/>
            <a:ahLst/>
            <a:cxnLst/>
            <a:rect r="r" b="b" t="t" l="l"/>
            <a:pathLst>
              <a:path h="3674908" w="5066688">
                <a:moveTo>
                  <a:pt x="0" y="0"/>
                </a:moveTo>
                <a:lnTo>
                  <a:pt x="5066688" y="0"/>
                </a:lnTo>
                <a:lnTo>
                  <a:pt x="5066688" y="3674908"/>
                </a:lnTo>
                <a:lnTo>
                  <a:pt x="0" y="3674908"/>
                </a:lnTo>
                <a:lnTo>
                  <a:pt x="0" y="0"/>
                </a:lnTo>
                <a:close/>
              </a:path>
            </a:pathLst>
          </a:custGeom>
          <a:blipFill>
            <a:blip r:embed="rId4"/>
            <a:stretch>
              <a:fillRect l="-487641" t="-65669" r="0" b="-274082"/>
            </a:stretch>
          </a:blipFill>
        </p:spPr>
      </p:sp>
      <p:sp>
        <p:nvSpPr>
          <p:cNvPr name="TextBox 4" id="4"/>
          <p:cNvSpPr txBox="true"/>
          <p:nvPr/>
        </p:nvSpPr>
        <p:spPr>
          <a:xfrm rot="0">
            <a:off x="4284443" y="476430"/>
            <a:ext cx="9116759" cy="1258865"/>
          </a:xfrm>
          <a:prstGeom prst="rect">
            <a:avLst/>
          </a:prstGeom>
        </p:spPr>
        <p:txBody>
          <a:bodyPr anchor="t" rtlCol="false" tIns="0" lIns="0" bIns="0" rIns="0">
            <a:spAutoFit/>
          </a:bodyPr>
          <a:lstStyle/>
          <a:p>
            <a:pPr algn="ctr">
              <a:lnSpc>
                <a:spcPts val="10303"/>
              </a:lnSpc>
            </a:pPr>
            <a:r>
              <a:rPr lang="en-US" sz="7359">
                <a:solidFill>
                  <a:srgbClr val="000000"/>
                </a:solidFill>
                <a:latin typeface="Canva Sans Bold"/>
              </a:rPr>
              <a:t>Modulation in QPSK</a:t>
            </a:r>
          </a:p>
        </p:txBody>
      </p:sp>
      <p:sp>
        <p:nvSpPr>
          <p:cNvPr name="TextBox 5" id="5"/>
          <p:cNvSpPr txBox="true"/>
          <p:nvPr/>
        </p:nvSpPr>
        <p:spPr>
          <a:xfrm rot="0">
            <a:off x="865520" y="7345109"/>
            <a:ext cx="16749649" cy="2545280"/>
          </a:xfrm>
          <a:prstGeom prst="rect">
            <a:avLst/>
          </a:prstGeom>
        </p:spPr>
        <p:txBody>
          <a:bodyPr anchor="t" rtlCol="false" tIns="0" lIns="0" bIns="0" rIns="0">
            <a:spAutoFit/>
          </a:bodyPr>
          <a:lstStyle/>
          <a:p>
            <a:pPr algn="ctr">
              <a:lnSpc>
                <a:spcPts val="5063"/>
              </a:lnSpc>
            </a:pPr>
            <a:r>
              <a:rPr lang="en-US" sz="3616">
                <a:solidFill>
                  <a:srgbClr val="000000"/>
                </a:solidFill>
                <a:latin typeface="Canva Sans Bold"/>
              </a:rPr>
              <a:t>The QPSK modulation block in GNU Radio transforms binary data into Quadrature Phase Shift Keying (QPSK) symbols. QPSK is a modulation scheme that encodes two bits of information per symbol for 4 symblos by varying the phase of the transmitted signal.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6540" y="2810654"/>
            <a:ext cx="16954921" cy="6447646"/>
          </a:xfrm>
          <a:custGeom>
            <a:avLst/>
            <a:gdLst/>
            <a:ahLst/>
            <a:cxnLst/>
            <a:rect r="r" b="b" t="t" l="l"/>
            <a:pathLst>
              <a:path h="6447646" w="16954921">
                <a:moveTo>
                  <a:pt x="0" y="0"/>
                </a:moveTo>
                <a:lnTo>
                  <a:pt x="16954920" y="0"/>
                </a:lnTo>
                <a:lnTo>
                  <a:pt x="16954920" y="6447646"/>
                </a:lnTo>
                <a:lnTo>
                  <a:pt x="0" y="6447646"/>
                </a:lnTo>
                <a:lnTo>
                  <a:pt x="0" y="0"/>
                </a:lnTo>
                <a:close/>
              </a:path>
            </a:pathLst>
          </a:custGeom>
          <a:blipFill>
            <a:blip r:embed="rId4"/>
            <a:stretch>
              <a:fillRect l="-17052" t="-52457" r="-19396" b="-49372"/>
            </a:stretch>
          </a:blipFill>
        </p:spPr>
      </p:sp>
      <p:sp>
        <p:nvSpPr>
          <p:cNvPr name="TextBox 4" id="4"/>
          <p:cNvSpPr txBox="true"/>
          <p:nvPr/>
        </p:nvSpPr>
        <p:spPr>
          <a:xfrm rot="0">
            <a:off x="1028700" y="713131"/>
            <a:ext cx="686165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Receiving flow graph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5721135" y="2244280"/>
            <a:ext cx="5615391" cy="3303010"/>
          </a:xfrm>
          <a:custGeom>
            <a:avLst/>
            <a:gdLst/>
            <a:ahLst/>
            <a:cxnLst/>
            <a:rect r="r" b="b" t="t" l="l"/>
            <a:pathLst>
              <a:path h="3303010" w="5615391">
                <a:moveTo>
                  <a:pt x="0" y="0"/>
                </a:moveTo>
                <a:lnTo>
                  <a:pt x="5615391" y="0"/>
                </a:lnTo>
                <a:lnTo>
                  <a:pt x="5615391" y="3303010"/>
                </a:lnTo>
                <a:lnTo>
                  <a:pt x="0" y="3303010"/>
                </a:lnTo>
                <a:lnTo>
                  <a:pt x="0" y="0"/>
                </a:lnTo>
                <a:close/>
              </a:path>
            </a:pathLst>
          </a:custGeom>
          <a:blipFill>
            <a:blip r:embed="rId3"/>
            <a:stretch>
              <a:fillRect l="0" t="-3426" r="0" b="-3426"/>
            </a:stretch>
          </a:blipFill>
        </p:spPr>
      </p:sp>
      <p:sp>
        <p:nvSpPr>
          <p:cNvPr name="TextBox 4" id="4"/>
          <p:cNvSpPr txBox="true"/>
          <p:nvPr/>
        </p:nvSpPr>
        <p:spPr>
          <a:xfrm rot="0">
            <a:off x="3596583" y="312797"/>
            <a:ext cx="1150000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Polyphse clock sync</a:t>
            </a:r>
          </a:p>
        </p:txBody>
      </p:sp>
      <p:sp>
        <p:nvSpPr>
          <p:cNvPr name="TextBox 5" id="5"/>
          <p:cNvSpPr txBox="true"/>
          <p:nvPr/>
        </p:nvSpPr>
        <p:spPr>
          <a:xfrm rot="0">
            <a:off x="2215123" y="6422868"/>
            <a:ext cx="13857754" cy="3553687"/>
          </a:xfrm>
          <a:prstGeom prst="rect">
            <a:avLst/>
          </a:prstGeom>
        </p:spPr>
        <p:txBody>
          <a:bodyPr anchor="t" rtlCol="false" tIns="0" lIns="0" bIns="0" rIns="0">
            <a:spAutoFit/>
          </a:bodyPr>
          <a:lstStyle/>
          <a:p>
            <a:pPr algn="ctr">
              <a:lnSpc>
                <a:spcPts val="5641"/>
              </a:lnSpc>
            </a:pPr>
            <a:r>
              <a:rPr lang="en-US" sz="4029">
                <a:solidFill>
                  <a:srgbClr val="FFFFFF"/>
                </a:solidFill>
                <a:latin typeface="Canva Sans Bold"/>
              </a:rPr>
              <a:t>The polyphase clock sync block in GNU Radio is essential for timing recovery in digital communication systems. It employs a polyphase filter to estimate and adjust the phase offset between the received signal and the local clock.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5990533" y="2752004"/>
            <a:ext cx="5600568" cy="2218047"/>
          </a:xfrm>
          <a:custGeom>
            <a:avLst/>
            <a:gdLst/>
            <a:ahLst/>
            <a:cxnLst/>
            <a:rect r="r" b="b" t="t" l="l"/>
            <a:pathLst>
              <a:path h="2218047" w="5600568">
                <a:moveTo>
                  <a:pt x="0" y="0"/>
                </a:moveTo>
                <a:lnTo>
                  <a:pt x="5600569" y="0"/>
                </a:lnTo>
                <a:lnTo>
                  <a:pt x="5600569" y="2218047"/>
                </a:lnTo>
                <a:lnTo>
                  <a:pt x="0" y="2218047"/>
                </a:lnTo>
                <a:lnTo>
                  <a:pt x="0" y="0"/>
                </a:lnTo>
                <a:close/>
              </a:path>
            </a:pathLst>
          </a:custGeom>
          <a:blipFill>
            <a:blip r:embed="rId3"/>
            <a:stretch>
              <a:fillRect l="-161010" t="-206794" r="-243172" b="-409302"/>
            </a:stretch>
          </a:blipFill>
        </p:spPr>
      </p:sp>
      <p:sp>
        <p:nvSpPr>
          <p:cNvPr name="TextBox 4" id="4"/>
          <p:cNvSpPr txBox="true"/>
          <p:nvPr/>
        </p:nvSpPr>
        <p:spPr>
          <a:xfrm rot="0">
            <a:off x="5990533" y="933450"/>
            <a:ext cx="520795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LInear Equalizer</a:t>
            </a:r>
          </a:p>
        </p:txBody>
      </p:sp>
      <p:sp>
        <p:nvSpPr>
          <p:cNvPr name="TextBox 5" id="5"/>
          <p:cNvSpPr txBox="true"/>
          <p:nvPr/>
        </p:nvSpPr>
        <p:spPr>
          <a:xfrm rot="0">
            <a:off x="2114429" y="5825309"/>
            <a:ext cx="15144871" cy="3792478"/>
          </a:xfrm>
          <a:prstGeom prst="rect">
            <a:avLst/>
          </a:prstGeom>
        </p:spPr>
        <p:txBody>
          <a:bodyPr anchor="t" rtlCol="false" tIns="0" lIns="0" bIns="0" rIns="0">
            <a:spAutoFit/>
          </a:bodyPr>
          <a:lstStyle/>
          <a:p>
            <a:pPr algn="ctr">
              <a:lnSpc>
                <a:spcPts val="6028"/>
              </a:lnSpc>
            </a:pPr>
            <a:r>
              <a:rPr lang="en-US" sz="4306">
                <a:solidFill>
                  <a:srgbClr val="FFFFFF"/>
                </a:solidFill>
                <a:latin typeface="Canva Sans Bold"/>
              </a:rPr>
              <a:t>The linear equalizer block in GNU Radio is employed to counteract the impact of channel distortions on a transmitted signal. It adjusts signal component weights to mitigate amplitude and phase distortions, aiming to restore the original waveform shape.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5983579" y="2051129"/>
            <a:ext cx="5884094" cy="3092371"/>
          </a:xfrm>
          <a:custGeom>
            <a:avLst/>
            <a:gdLst/>
            <a:ahLst/>
            <a:cxnLst/>
            <a:rect r="r" b="b" t="t" l="l"/>
            <a:pathLst>
              <a:path h="3092371" w="5884094">
                <a:moveTo>
                  <a:pt x="0" y="0"/>
                </a:moveTo>
                <a:lnTo>
                  <a:pt x="5884094" y="0"/>
                </a:lnTo>
                <a:lnTo>
                  <a:pt x="5884094" y="3092371"/>
                </a:lnTo>
                <a:lnTo>
                  <a:pt x="0" y="3092371"/>
                </a:lnTo>
                <a:lnTo>
                  <a:pt x="0" y="0"/>
                </a:lnTo>
                <a:close/>
              </a:path>
            </a:pathLst>
          </a:custGeom>
          <a:blipFill>
            <a:blip r:embed="rId3"/>
            <a:stretch>
              <a:fillRect l="0" t="0" r="0" b="0"/>
            </a:stretch>
          </a:blipFill>
        </p:spPr>
      </p:sp>
      <p:sp>
        <p:nvSpPr>
          <p:cNvPr name="TextBox 4" id="4"/>
          <p:cNvSpPr txBox="true"/>
          <p:nvPr/>
        </p:nvSpPr>
        <p:spPr>
          <a:xfrm rot="0">
            <a:off x="6270187" y="334940"/>
            <a:ext cx="397335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Costas Loop</a:t>
            </a:r>
          </a:p>
        </p:txBody>
      </p:sp>
      <p:sp>
        <p:nvSpPr>
          <p:cNvPr name="TextBox 5" id="5"/>
          <p:cNvSpPr txBox="true"/>
          <p:nvPr/>
        </p:nvSpPr>
        <p:spPr>
          <a:xfrm rot="0">
            <a:off x="436749" y="5489901"/>
            <a:ext cx="17851251" cy="45827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The Costas loop block in GNU Radio is utilized for carrier phase recovery in digital communication systems, especially for coherent demodulation of PSK signals like QPSK. It estimates and tracks the carrier phase of the received signal.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5159459" y="2297914"/>
            <a:ext cx="6194811" cy="2990598"/>
          </a:xfrm>
          <a:custGeom>
            <a:avLst/>
            <a:gdLst/>
            <a:ahLst/>
            <a:cxnLst/>
            <a:rect r="r" b="b" t="t" l="l"/>
            <a:pathLst>
              <a:path h="2990598" w="6194811">
                <a:moveTo>
                  <a:pt x="0" y="0"/>
                </a:moveTo>
                <a:lnTo>
                  <a:pt x="6194810" y="0"/>
                </a:lnTo>
                <a:lnTo>
                  <a:pt x="6194810" y="2990599"/>
                </a:lnTo>
                <a:lnTo>
                  <a:pt x="0" y="2990599"/>
                </a:lnTo>
                <a:lnTo>
                  <a:pt x="0" y="0"/>
                </a:lnTo>
                <a:close/>
              </a:path>
            </a:pathLst>
          </a:custGeom>
          <a:blipFill>
            <a:blip r:embed="rId3"/>
            <a:stretch>
              <a:fillRect l="-466756" t="-206109" r="-118242" b="-492036"/>
            </a:stretch>
          </a:blipFill>
        </p:spPr>
      </p:sp>
      <p:sp>
        <p:nvSpPr>
          <p:cNvPr name="TextBox 4" id="4"/>
          <p:cNvSpPr txBox="true"/>
          <p:nvPr/>
        </p:nvSpPr>
        <p:spPr>
          <a:xfrm rot="0">
            <a:off x="4475360" y="334940"/>
            <a:ext cx="756300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Constellation Decorder</a:t>
            </a:r>
          </a:p>
        </p:txBody>
      </p:sp>
      <p:sp>
        <p:nvSpPr>
          <p:cNvPr name="TextBox 5" id="5"/>
          <p:cNvSpPr txBox="true"/>
          <p:nvPr/>
        </p:nvSpPr>
        <p:spPr>
          <a:xfrm rot="0">
            <a:off x="2510415" y="6297717"/>
            <a:ext cx="13267170" cy="3387600"/>
          </a:xfrm>
          <a:prstGeom prst="rect">
            <a:avLst/>
          </a:prstGeom>
        </p:spPr>
        <p:txBody>
          <a:bodyPr anchor="t" rtlCol="false" tIns="0" lIns="0" bIns="0" rIns="0">
            <a:spAutoFit/>
          </a:bodyPr>
          <a:lstStyle/>
          <a:p>
            <a:pPr algn="ctr">
              <a:lnSpc>
                <a:spcPts val="5387"/>
              </a:lnSpc>
            </a:pPr>
            <a:r>
              <a:rPr lang="en-US" sz="3848">
                <a:solidFill>
                  <a:srgbClr val="FFFFFF"/>
                </a:solidFill>
                <a:latin typeface="Canva Sans Bold"/>
              </a:rPr>
              <a:t>The constellation decoder block in GNU Radio is essential for demodulating complex modulation schemes like  QPSK. It interprets received complex symbols, representing multiple bits each, and converts them back into the original digital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4121550" y="2516915"/>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713044" y="539525"/>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1288564" y="4190472"/>
            <a:ext cx="3751848" cy="888411"/>
          </a:xfrm>
          <a:prstGeom prst="rect">
            <a:avLst/>
          </a:prstGeom>
        </p:spPr>
        <p:txBody>
          <a:bodyPr anchor="t" rtlCol="false" tIns="0" lIns="0" bIns="0" rIns="0">
            <a:spAutoFit/>
          </a:bodyPr>
          <a:lstStyle/>
          <a:p>
            <a:pPr algn="ctr">
              <a:lnSpc>
                <a:spcPts val="3894"/>
              </a:lnSpc>
            </a:pPr>
            <a:r>
              <a:rPr lang="en-US" sz="3540" spc="113">
                <a:solidFill>
                  <a:srgbClr val="FFFFFF"/>
                </a:solidFill>
                <a:latin typeface="Open Sauce Medium"/>
              </a:rPr>
              <a:t>INTRODUCTION</a:t>
            </a:r>
          </a:p>
          <a:p>
            <a:pPr algn="ctr">
              <a:lnSpc>
                <a:spcPts val="3153"/>
              </a:lnSpc>
            </a:pPr>
          </a:p>
        </p:txBody>
      </p:sp>
      <p:sp>
        <p:nvSpPr>
          <p:cNvPr name="TextBox 6" id="6"/>
          <p:cNvSpPr txBox="true"/>
          <p:nvPr/>
        </p:nvSpPr>
        <p:spPr>
          <a:xfrm rot="0">
            <a:off x="8011228" y="3007637"/>
            <a:ext cx="2265543" cy="596265"/>
          </a:xfrm>
          <a:prstGeom prst="rect">
            <a:avLst/>
          </a:prstGeom>
        </p:spPr>
        <p:txBody>
          <a:bodyPr anchor="t" rtlCol="false" tIns="0" lIns="0" bIns="0" rIns="0">
            <a:spAutoFit/>
          </a:bodyPr>
          <a:lstStyle/>
          <a:p>
            <a:pPr algn="ctr">
              <a:lnSpc>
                <a:spcPts val="4620"/>
              </a:lnSpc>
            </a:pPr>
            <a:r>
              <a:rPr lang="en-US" sz="4200" spc="134">
                <a:solidFill>
                  <a:srgbClr val="FFFFFF"/>
                </a:solidFill>
                <a:latin typeface="Open Sauce Medium"/>
              </a:rPr>
              <a:t>02</a:t>
            </a:r>
          </a:p>
        </p:txBody>
      </p:sp>
      <p:sp>
        <p:nvSpPr>
          <p:cNvPr name="TextBox 7" id="7"/>
          <p:cNvSpPr txBox="true"/>
          <p:nvPr/>
        </p:nvSpPr>
        <p:spPr>
          <a:xfrm rot="0">
            <a:off x="13599446" y="3007637"/>
            <a:ext cx="2265543" cy="596265"/>
          </a:xfrm>
          <a:prstGeom prst="rect">
            <a:avLst/>
          </a:prstGeom>
        </p:spPr>
        <p:txBody>
          <a:bodyPr anchor="t" rtlCol="false" tIns="0" lIns="0" bIns="0" rIns="0">
            <a:spAutoFit/>
          </a:bodyPr>
          <a:lstStyle/>
          <a:p>
            <a:pPr algn="ctr">
              <a:lnSpc>
                <a:spcPts val="4620"/>
              </a:lnSpc>
            </a:pPr>
            <a:r>
              <a:rPr lang="en-US" sz="4200" spc="134">
                <a:solidFill>
                  <a:srgbClr val="FFFFFF"/>
                </a:solidFill>
                <a:latin typeface="Open Sauce Medium"/>
              </a:rPr>
              <a:t>03</a:t>
            </a:r>
          </a:p>
        </p:txBody>
      </p:sp>
      <p:sp>
        <p:nvSpPr>
          <p:cNvPr name="TextBox 8" id="8"/>
          <p:cNvSpPr txBox="true"/>
          <p:nvPr/>
        </p:nvSpPr>
        <p:spPr>
          <a:xfrm rot="0">
            <a:off x="4014018" y="13904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9" id="9"/>
          <p:cNvSpPr txBox="true"/>
          <p:nvPr/>
        </p:nvSpPr>
        <p:spPr>
          <a:xfrm rot="0">
            <a:off x="2031716" y="3101452"/>
            <a:ext cx="2265543" cy="596265"/>
          </a:xfrm>
          <a:prstGeom prst="rect">
            <a:avLst/>
          </a:prstGeom>
        </p:spPr>
        <p:txBody>
          <a:bodyPr anchor="t" rtlCol="false" tIns="0" lIns="0" bIns="0" rIns="0">
            <a:spAutoFit/>
          </a:bodyPr>
          <a:lstStyle/>
          <a:p>
            <a:pPr algn="ctr">
              <a:lnSpc>
                <a:spcPts val="4620"/>
              </a:lnSpc>
            </a:pPr>
            <a:r>
              <a:rPr lang="en-US" sz="4200" spc="134">
                <a:solidFill>
                  <a:srgbClr val="FFFFFF"/>
                </a:solidFill>
                <a:latin typeface="Open Sauce Medium"/>
              </a:rPr>
              <a:t>01</a:t>
            </a:r>
          </a:p>
        </p:txBody>
      </p:sp>
      <p:sp>
        <p:nvSpPr>
          <p:cNvPr name="TextBox 10" id="10"/>
          <p:cNvSpPr txBox="true"/>
          <p:nvPr/>
        </p:nvSpPr>
        <p:spPr>
          <a:xfrm rot="0">
            <a:off x="7526486" y="4137303"/>
            <a:ext cx="3585767" cy="994748"/>
          </a:xfrm>
          <a:prstGeom prst="rect">
            <a:avLst/>
          </a:prstGeom>
        </p:spPr>
        <p:txBody>
          <a:bodyPr anchor="t" rtlCol="false" tIns="0" lIns="0" bIns="0" rIns="0">
            <a:spAutoFit/>
          </a:bodyPr>
          <a:lstStyle/>
          <a:p>
            <a:pPr algn="ctr">
              <a:lnSpc>
                <a:spcPts val="3895"/>
              </a:lnSpc>
            </a:pPr>
            <a:r>
              <a:rPr lang="en-US" sz="3541" spc="113">
                <a:solidFill>
                  <a:srgbClr val="FFFFFF"/>
                </a:solidFill>
                <a:latin typeface="Open Sauce Medium"/>
              </a:rPr>
              <a:t>DESIGN REQUIRMENTS</a:t>
            </a:r>
          </a:p>
        </p:txBody>
      </p:sp>
      <p:sp>
        <p:nvSpPr>
          <p:cNvPr name="TextBox 11" id="11"/>
          <p:cNvSpPr txBox="true"/>
          <p:nvPr/>
        </p:nvSpPr>
        <p:spPr>
          <a:xfrm rot="0">
            <a:off x="12939335" y="4137303"/>
            <a:ext cx="4094762" cy="994748"/>
          </a:xfrm>
          <a:prstGeom prst="rect">
            <a:avLst/>
          </a:prstGeom>
        </p:spPr>
        <p:txBody>
          <a:bodyPr anchor="t" rtlCol="false" tIns="0" lIns="0" bIns="0" rIns="0">
            <a:spAutoFit/>
          </a:bodyPr>
          <a:lstStyle/>
          <a:p>
            <a:pPr algn="ctr">
              <a:lnSpc>
                <a:spcPts val="3895"/>
              </a:lnSpc>
            </a:pPr>
            <a:r>
              <a:rPr lang="en-US" sz="3541" spc="113">
                <a:solidFill>
                  <a:srgbClr val="FFFFFF"/>
                </a:solidFill>
                <a:latin typeface="Open Sauce Medium"/>
              </a:rPr>
              <a:t>DESIGN METHODOLOGY</a:t>
            </a:r>
          </a:p>
        </p:txBody>
      </p:sp>
      <p:sp>
        <p:nvSpPr>
          <p:cNvPr name="TextBox 12" id="12"/>
          <p:cNvSpPr txBox="true"/>
          <p:nvPr/>
        </p:nvSpPr>
        <p:spPr>
          <a:xfrm rot="0">
            <a:off x="4748204" y="6946482"/>
            <a:ext cx="2265543" cy="596265"/>
          </a:xfrm>
          <a:prstGeom prst="rect">
            <a:avLst/>
          </a:prstGeom>
        </p:spPr>
        <p:txBody>
          <a:bodyPr anchor="t" rtlCol="false" tIns="0" lIns="0" bIns="0" rIns="0">
            <a:spAutoFit/>
          </a:bodyPr>
          <a:lstStyle/>
          <a:p>
            <a:pPr algn="ctr">
              <a:lnSpc>
                <a:spcPts val="4620"/>
              </a:lnSpc>
            </a:pPr>
            <a:r>
              <a:rPr lang="en-US" sz="4200" spc="134">
                <a:solidFill>
                  <a:srgbClr val="FFFFFF"/>
                </a:solidFill>
                <a:latin typeface="Open Sauce Medium"/>
              </a:rPr>
              <a:t>04</a:t>
            </a:r>
          </a:p>
        </p:txBody>
      </p:sp>
      <p:sp>
        <p:nvSpPr>
          <p:cNvPr name="TextBox 13" id="13"/>
          <p:cNvSpPr txBox="true"/>
          <p:nvPr/>
        </p:nvSpPr>
        <p:spPr>
          <a:xfrm rot="0">
            <a:off x="3648574" y="7980898"/>
            <a:ext cx="4362654" cy="994748"/>
          </a:xfrm>
          <a:prstGeom prst="rect">
            <a:avLst/>
          </a:prstGeom>
        </p:spPr>
        <p:txBody>
          <a:bodyPr anchor="t" rtlCol="false" tIns="0" lIns="0" bIns="0" rIns="0">
            <a:spAutoFit/>
          </a:bodyPr>
          <a:lstStyle/>
          <a:p>
            <a:pPr algn="ctr">
              <a:lnSpc>
                <a:spcPts val="3895"/>
              </a:lnSpc>
            </a:pPr>
            <a:r>
              <a:rPr lang="en-US" sz="3541" spc="113">
                <a:solidFill>
                  <a:srgbClr val="FFFFFF"/>
                </a:solidFill>
                <a:latin typeface="Open Sauce Medium"/>
              </a:rPr>
              <a:t>TECHNIQUES USED</a:t>
            </a:r>
          </a:p>
        </p:txBody>
      </p:sp>
      <p:sp>
        <p:nvSpPr>
          <p:cNvPr name="TextBox 14" id="14"/>
          <p:cNvSpPr txBox="true"/>
          <p:nvPr/>
        </p:nvSpPr>
        <p:spPr>
          <a:xfrm rot="0">
            <a:off x="11112253" y="6946482"/>
            <a:ext cx="2265543" cy="596265"/>
          </a:xfrm>
          <a:prstGeom prst="rect">
            <a:avLst/>
          </a:prstGeom>
        </p:spPr>
        <p:txBody>
          <a:bodyPr anchor="t" rtlCol="false" tIns="0" lIns="0" bIns="0" rIns="0">
            <a:spAutoFit/>
          </a:bodyPr>
          <a:lstStyle/>
          <a:p>
            <a:pPr algn="ctr">
              <a:lnSpc>
                <a:spcPts val="4620"/>
              </a:lnSpc>
            </a:pPr>
            <a:r>
              <a:rPr lang="en-US" sz="4200" spc="134">
                <a:solidFill>
                  <a:srgbClr val="FFFFFF"/>
                </a:solidFill>
                <a:latin typeface="Open Sauce Medium"/>
              </a:rPr>
              <a:t>05</a:t>
            </a:r>
          </a:p>
        </p:txBody>
      </p:sp>
      <p:sp>
        <p:nvSpPr>
          <p:cNvPr name="TextBox 15" id="15"/>
          <p:cNvSpPr txBox="true"/>
          <p:nvPr/>
        </p:nvSpPr>
        <p:spPr>
          <a:xfrm rot="0">
            <a:off x="10071050" y="7933273"/>
            <a:ext cx="4347949" cy="938992"/>
          </a:xfrm>
          <a:prstGeom prst="rect">
            <a:avLst/>
          </a:prstGeom>
        </p:spPr>
        <p:txBody>
          <a:bodyPr anchor="t" rtlCol="false" tIns="0" lIns="0" bIns="0" rIns="0">
            <a:spAutoFit/>
          </a:bodyPr>
          <a:lstStyle/>
          <a:p>
            <a:pPr algn="ctr">
              <a:lnSpc>
                <a:spcPts val="3649"/>
              </a:lnSpc>
            </a:pPr>
            <a:r>
              <a:rPr lang="en-US" sz="3317" spc="106">
                <a:solidFill>
                  <a:srgbClr val="FFFFFF"/>
                </a:solidFill>
                <a:latin typeface="Open Sauce Medium"/>
              </a:rPr>
              <a:t>PERFOEMANCE FIGURES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4125957" y="2493709"/>
            <a:ext cx="8261814" cy="2891635"/>
          </a:xfrm>
          <a:custGeom>
            <a:avLst/>
            <a:gdLst/>
            <a:ahLst/>
            <a:cxnLst/>
            <a:rect r="r" b="b" t="t" l="l"/>
            <a:pathLst>
              <a:path h="2891635" w="8261814">
                <a:moveTo>
                  <a:pt x="0" y="0"/>
                </a:moveTo>
                <a:lnTo>
                  <a:pt x="8261814" y="0"/>
                </a:lnTo>
                <a:lnTo>
                  <a:pt x="8261814" y="2891635"/>
                </a:lnTo>
                <a:lnTo>
                  <a:pt x="0" y="2891635"/>
                </a:lnTo>
                <a:lnTo>
                  <a:pt x="0" y="0"/>
                </a:lnTo>
                <a:close/>
              </a:path>
            </a:pathLst>
          </a:custGeom>
          <a:blipFill>
            <a:blip r:embed="rId3"/>
            <a:stretch>
              <a:fillRect l="0" t="0" r="0" b="0"/>
            </a:stretch>
          </a:blipFill>
        </p:spPr>
      </p:sp>
      <p:sp>
        <p:nvSpPr>
          <p:cNvPr name="TextBox 4" id="4"/>
          <p:cNvSpPr txBox="true"/>
          <p:nvPr/>
        </p:nvSpPr>
        <p:spPr>
          <a:xfrm rot="0">
            <a:off x="4795400" y="334940"/>
            <a:ext cx="692292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Differential Decorder</a:t>
            </a:r>
          </a:p>
        </p:txBody>
      </p:sp>
      <p:sp>
        <p:nvSpPr>
          <p:cNvPr name="TextBox 5" id="5"/>
          <p:cNvSpPr txBox="true"/>
          <p:nvPr/>
        </p:nvSpPr>
        <p:spPr>
          <a:xfrm rot="0">
            <a:off x="0" y="6590343"/>
            <a:ext cx="18288000" cy="3387600"/>
          </a:xfrm>
          <a:prstGeom prst="rect">
            <a:avLst/>
          </a:prstGeom>
        </p:spPr>
        <p:txBody>
          <a:bodyPr anchor="t" rtlCol="false" tIns="0" lIns="0" bIns="0" rIns="0">
            <a:spAutoFit/>
          </a:bodyPr>
          <a:lstStyle/>
          <a:p>
            <a:pPr algn="ctr">
              <a:lnSpc>
                <a:spcPts val="5387"/>
              </a:lnSpc>
            </a:pPr>
            <a:r>
              <a:rPr lang="en-US" sz="3848">
                <a:solidFill>
                  <a:srgbClr val="FFFFFF"/>
                </a:solidFill>
                <a:latin typeface="Canva Sans Bold"/>
              </a:rPr>
              <a:t>The differential decoder block in GNU Radio is employed to reverse the process of differential encoding in digital communication systems. It reconstructs the original symbol sequence from a differentially encoded signal, which is useful when maintaining absolute phase or amplitude information is challenging.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6102579" y="2263824"/>
            <a:ext cx="4807330" cy="2466233"/>
          </a:xfrm>
          <a:custGeom>
            <a:avLst/>
            <a:gdLst/>
            <a:ahLst/>
            <a:cxnLst/>
            <a:rect r="r" b="b" t="t" l="l"/>
            <a:pathLst>
              <a:path h="2466233" w="4807330">
                <a:moveTo>
                  <a:pt x="0" y="0"/>
                </a:moveTo>
                <a:lnTo>
                  <a:pt x="4807330" y="0"/>
                </a:lnTo>
                <a:lnTo>
                  <a:pt x="4807330" y="2466234"/>
                </a:lnTo>
                <a:lnTo>
                  <a:pt x="0" y="2466234"/>
                </a:lnTo>
                <a:lnTo>
                  <a:pt x="0" y="0"/>
                </a:lnTo>
                <a:close/>
              </a:path>
            </a:pathLst>
          </a:custGeom>
          <a:blipFill>
            <a:blip r:embed="rId3"/>
            <a:stretch>
              <a:fillRect l="0" t="0" r="0" b="0"/>
            </a:stretch>
          </a:blipFill>
        </p:spPr>
      </p:sp>
      <p:sp>
        <p:nvSpPr>
          <p:cNvPr name="TextBox 4" id="4"/>
          <p:cNvSpPr txBox="true"/>
          <p:nvPr/>
        </p:nvSpPr>
        <p:spPr>
          <a:xfrm rot="0">
            <a:off x="7332062" y="933450"/>
            <a:ext cx="2813526" cy="887095"/>
          </a:xfrm>
          <a:prstGeom prst="rect">
            <a:avLst/>
          </a:prstGeom>
        </p:spPr>
        <p:txBody>
          <a:bodyPr anchor="t" rtlCol="false" tIns="0" lIns="0" bIns="0" rIns="0">
            <a:spAutoFit/>
          </a:bodyPr>
          <a:lstStyle/>
          <a:p>
            <a:pPr algn="ctr">
              <a:lnSpc>
                <a:spcPts val="7279"/>
              </a:lnSpc>
            </a:pPr>
            <a:r>
              <a:rPr lang="en-US" sz="5199">
                <a:solidFill>
                  <a:srgbClr val="EFEAEA"/>
                </a:solidFill>
                <a:latin typeface="Canva Sans Bold"/>
              </a:rPr>
              <a:t>Mapping</a:t>
            </a:r>
          </a:p>
        </p:txBody>
      </p:sp>
      <p:sp>
        <p:nvSpPr>
          <p:cNvPr name="TextBox 5" id="5"/>
          <p:cNvSpPr txBox="true"/>
          <p:nvPr/>
        </p:nvSpPr>
        <p:spPr>
          <a:xfrm rot="0">
            <a:off x="2205950" y="5376045"/>
            <a:ext cx="14352971" cy="4332809"/>
          </a:xfrm>
          <a:prstGeom prst="rect">
            <a:avLst/>
          </a:prstGeom>
        </p:spPr>
        <p:txBody>
          <a:bodyPr anchor="t" rtlCol="false" tIns="0" lIns="0" bIns="0" rIns="0">
            <a:spAutoFit/>
          </a:bodyPr>
          <a:lstStyle/>
          <a:p>
            <a:pPr algn="ctr">
              <a:lnSpc>
                <a:spcPts val="5713"/>
              </a:lnSpc>
            </a:pPr>
            <a:r>
              <a:rPr lang="en-US" sz="4081">
                <a:solidFill>
                  <a:srgbClr val="EFEAEA"/>
                </a:solidFill>
                <a:latin typeface="Canva Sans Bold"/>
              </a:rPr>
              <a:t>Map block refers to a component within a signal processing flowgraph that is used to transform or remap values. It might involve mapping digital symbols to complex points in modulation or reversing this process in decoding. The exact function depends on the specific context within the flowgraph.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5042752" y="2331172"/>
            <a:ext cx="7257089" cy="2619970"/>
          </a:xfrm>
          <a:custGeom>
            <a:avLst/>
            <a:gdLst/>
            <a:ahLst/>
            <a:cxnLst/>
            <a:rect r="r" b="b" t="t" l="l"/>
            <a:pathLst>
              <a:path h="2619970" w="7257089">
                <a:moveTo>
                  <a:pt x="0" y="0"/>
                </a:moveTo>
                <a:lnTo>
                  <a:pt x="7257089" y="0"/>
                </a:lnTo>
                <a:lnTo>
                  <a:pt x="7257089" y="2619970"/>
                </a:lnTo>
                <a:lnTo>
                  <a:pt x="0" y="2619970"/>
                </a:lnTo>
                <a:lnTo>
                  <a:pt x="0" y="0"/>
                </a:lnTo>
                <a:close/>
              </a:path>
            </a:pathLst>
          </a:custGeom>
          <a:blipFill>
            <a:blip r:embed="rId3"/>
            <a:stretch>
              <a:fillRect l="0" t="-7977" r="0" b="-7977"/>
            </a:stretch>
          </a:blipFill>
        </p:spPr>
      </p:sp>
      <p:sp>
        <p:nvSpPr>
          <p:cNvPr name="TextBox 4" id="4"/>
          <p:cNvSpPr txBox="true"/>
          <p:nvPr/>
        </p:nvSpPr>
        <p:spPr>
          <a:xfrm rot="0">
            <a:off x="6961559" y="933450"/>
            <a:ext cx="3419475" cy="887095"/>
          </a:xfrm>
          <a:prstGeom prst="rect">
            <a:avLst/>
          </a:prstGeom>
        </p:spPr>
        <p:txBody>
          <a:bodyPr anchor="t" rtlCol="false" tIns="0" lIns="0" bIns="0" rIns="0">
            <a:spAutoFit/>
          </a:bodyPr>
          <a:lstStyle/>
          <a:p>
            <a:pPr algn="ctr">
              <a:lnSpc>
                <a:spcPts val="7279"/>
              </a:lnSpc>
            </a:pPr>
            <a:r>
              <a:rPr lang="en-US" sz="5199">
                <a:solidFill>
                  <a:srgbClr val="EFEAEA"/>
                </a:solidFill>
                <a:latin typeface="Canva Sans Bold"/>
              </a:rPr>
              <a:t>Unpacking</a:t>
            </a:r>
          </a:p>
        </p:txBody>
      </p:sp>
      <p:sp>
        <p:nvSpPr>
          <p:cNvPr name="TextBox 5" id="5"/>
          <p:cNvSpPr txBox="true"/>
          <p:nvPr/>
        </p:nvSpPr>
        <p:spPr>
          <a:xfrm rot="0">
            <a:off x="1083680" y="5727820"/>
            <a:ext cx="15175234" cy="3799928"/>
          </a:xfrm>
          <a:prstGeom prst="rect">
            <a:avLst/>
          </a:prstGeom>
        </p:spPr>
        <p:txBody>
          <a:bodyPr anchor="t" rtlCol="false" tIns="0" lIns="0" bIns="0" rIns="0">
            <a:spAutoFit/>
          </a:bodyPr>
          <a:lstStyle/>
          <a:p>
            <a:pPr algn="ctr">
              <a:lnSpc>
                <a:spcPts val="6040"/>
              </a:lnSpc>
            </a:pPr>
            <a:r>
              <a:rPr lang="en-US" sz="4314">
                <a:solidFill>
                  <a:srgbClr val="EFEAEA"/>
                </a:solidFill>
                <a:latin typeface="Canva Sans Bold"/>
              </a:rPr>
              <a:t>Operations that separate or extract information from a data stream. This often involves using blocks like "Unpack K Bits" to extract specific bits from a byte or stream, particularly useful when dealing with binary data or segmenting signals for further processing.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6153106" y="2264750"/>
            <a:ext cx="5036381" cy="2878750"/>
          </a:xfrm>
          <a:custGeom>
            <a:avLst/>
            <a:gdLst/>
            <a:ahLst/>
            <a:cxnLst/>
            <a:rect r="r" b="b" t="t" l="l"/>
            <a:pathLst>
              <a:path h="2878750" w="5036381">
                <a:moveTo>
                  <a:pt x="0" y="0"/>
                </a:moveTo>
                <a:lnTo>
                  <a:pt x="5036381" y="0"/>
                </a:lnTo>
                <a:lnTo>
                  <a:pt x="5036381" y="2878750"/>
                </a:lnTo>
                <a:lnTo>
                  <a:pt x="0" y="2878750"/>
                </a:lnTo>
                <a:lnTo>
                  <a:pt x="0" y="0"/>
                </a:lnTo>
                <a:close/>
              </a:path>
            </a:pathLst>
          </a:custGeom>
          <a:blipFill>
            <a:blip r:embed="rId3"/>
            <a:stretch>
              <a:fillRect l="0" t="0" r="0" b="0"/>
            </a:stretch>
          </a:blipFill>
        </p:spPr>
      </p:sp>
      <p:sp>
        <p:nvSpPr>
          <p:cNvPr name="TextBox 4" id="4"/>
          <p:cNvSpPr txBox="true"/>
          <p:nvPr/>
        </p:nvSpPr>
        <p:spPr>
          <a:xfrm rot="0">
            <a:off x="7364784" y="933450"/>
            <a:ext cx="2613025" cy="887095"/>
          </a:xfrm>
          <a:prstGeom prst="rect">
            <a:avLst/>
          </a:prstGeom>
        </p:spPr>
        <p:txBody>
          <a:bodyPr anchor="t" rtlCol="false" tIns="0" lIns="0" bIns="0" rIns="0">
            <a:spAutoFit/>
          </a:bodyPr>
          <a:lstStyle/>
          <a:p>
            <a:pPr algn="ctr">
              <a:lnSpc>
                <a:spcPts val="7279"/>
              </a:lnSpc>
            </a:pPr>
            <a:r>
              <a:rPr lang="en-US" sz="5199">
                <a:solidFill>
                  <a:srgbClr val="EFEAEA"/>
                </a:solidFill>
                <a:latin typeface="Canva Sans Bold"/>
              </a:rPr>
              <a:t>File sink</a:t>
            </a:r>
          </a:p>
        </p:txBody>
      </p:sp>
      <p:sp>
        <p:nvSpPr>
          <p:cNvPr name="TextBox 5" id="5"/>
          <p:cNvSpPr txBox="true"/>
          <p:nvPr/>
        </p:nvSpPr>
        <p:spPr>
          <a:xfrm rot="0">
            <a:off x="227216" y="6082864"/>
            <a:ext cx="17833568" cy="2840694"/>
          </a:xfrm>
          <a:prstGeom prst="rect">
            <a:avLst/>
          </a:prstGeom>
        </p:spPr>
        <p:txBody>
          <a:bodyPr anchor="t" rtlCol="false" tIns="0" lIns="0" bIns="0" rIns="0">
            <a:spAutoFit/>
          </a:bodyPr>
          <a:lstStyle/>
          <a:p>
            <a:pPr algn="ctr">
              <a:lnSpc>
                <a:spcPts val="5647"/>
              </a:lnSpc>
            </a:pPr>
            <a:r>
              <a:rPr lang="en-US" sz="4033">
                <a:solidFill>
                  <a:srgbClr val="EFEAEA"/>
                </a:solidFill>
                <a:latin typeface="Canva Sans Bold"/>
              </a:rPr>
              <a:t>File Sink block in GNU Radio is used to save processed or demodulated signals from a flowgraph into a file. It serves as an endpoint, facilitating the recording and storage of data for offline analysis or sharing with other systems.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6758518" y="2187349"/>
            <a:ext cx="4770964" cy="2536678"/>
          </a:xfrm>
          <a:custGeom>
            <a:avLst/>
            <a:gdLst/>
            <a:ahLst/>
            <a:cxnLst/>
            <a:rect r="r" b="b" t="t" l="l"/>
            <a:pathLst>
              <a:path h="2536678" w="4770964">
                <a:moveTo>
                  <a:pt x="0" y="0"/>
                </a:moveTo>
                <a:lnTo>
                  <a:pt x="4770964" y="0"/>
                </a:lnTo>
                <a:lnTo>
                  <a:pt x="4770964" y="2536678"/>
                </a:lnTo>
                <a:lnTo>
                  <a:pt x="0" y="2536678"/>
                </a:lnTo>
                <a:lnTo>
                  <a:pt x="0" y="0"/>
                </a:lnTo>
                <a:close/>
              </a:path>
            </a:pathLst>
          </a:custGeom>
          <a:blipFill>
            <a:blip r:embed="rId3"/>
            <a:stretch>
              <a:fillRect l="0" t="-20925" r="0" b="-19844"/>
            </a:stretch>
          </a:blipFill>
        </p:spPr>
      </p:sp>
      <p:sp>
        <p:nvSpPr>
          <p:cNvPr name="TextBox 4" id="4"/>
          <p:cNvSpPr txBox="true"/>
          <p:nvPr/>
        </p:nvSpPr>
        <p:spPr>
          <a:xfrm rot="0">
            <a:off x="6371723" y="933450"/>
            <a:ext cx="4637246" cy="887095"/>
          </a:xfrm>
          <a:prstGeom prst="rect">
            <a:avLst/>
          </a:prstGeom>
        </p:spPr>
        <p:txBody>
          <a:bodyPr anchor="t" rtlCol="false" tIns="0" lIns="0" bIns="0" rIns="0">
            <a:spAutoFit/>
          </a:bodyPr>
          <a:lstStyle/>
          <a:p>
            <a:pPr algn="ctr">
              <a:lnSpc>
                <a:spcPts val="7279"/>
              </a:lnSpc>
            </a:pPr>
            <a:r>
              <a:rPr lang="en-US" sz="5199">
                <a:solidFill>
                  <a:srgbClr val="EFEAEA"/>
                </a:solidFill>
                <a:latin typeface="Canva Sans Bold"/>
              </a:rPr>
              <a:t>Channel Block</a:t>
            </a:r>
          </a:p>
        </p:txBody>
      </p:sp>
      <p:sp>
        <p:nvSpPr>
          <p:cNvPr name="TextBox 5" id="5"/>
          <p:cNvSpPr txBox="true"/>
          <p:nvPr/>
        </p:nvSpPr>
        <p:spPr>
          <a:xfrm rot="0">
            <a:off x="1491804" y="5820919"/>
            <a:ext cx="15304391" cy="3092998"/>
          </a:xfrm>
          <a:prstGeom prst="rect">
            <a:avLst/>
          </a:prstGeom>
        </p:spPr>
        <p:txBody>
          <a:bodyPr anchor="t" rtlCol="false" tIns="0" lIns="0" bIns="0" rIns="0">
            <a:spAutoFit/>
          </a:bodyPr>
          <a:lstStyle/>
          <a:p>
            <a:pPr algn="ctr">
              <a:lnSpc>
                <a:spcPts val="4909"/>
              </a:lnSpc>
            </a:pPr>
            <a:r>
              <a:rPr lang="en-US" sz="3506">
                <a:solidFill>
                  <a:srgbClr val="EFEAEA"/>
                </a:solidFill>
                <a:latin typeface="Canva Sans Bold"/>
              </a:rPr>
              <a:t>The Channel Model block in GNU Radio simulates the impact of a communication channel by introducing noise, fading, and interference to a signal. It is valuable for testing and evaluating the performance of communication systems under various channel conditions.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3324066" y="4274503"/>
            <a:ext cx="1163986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Connecting Blade Rf</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5396752" y="2289573"/>
            <a:ext cx="5712852" cy="2853927"/>
          </a:xfrm>
          <a:custGeom>
            <a:avLst/>
            <a:gdLst/>
            <a:ahLst/>
            <a:cxnLst/>
            <a:rect r="r" b="b" t="t" l="l"/>
            <a:pathLst>
              <a:path h="2853927" w="5712852">
                <a:moveTo>
                  <a:pt x="0" y="0"/>
                </a:moveTo>
                <a:lnTo>
                  <a:pt x="5712852" y="0"/>
                </a:lnTo>
                <a:lnTo>
                  <a:pt x="5712852" y="2853927"/>
                </a:lnTo>
                <a:lnTo>
                  <a:pt x="0" y="2853927"/>
                </a:lnTo>
                <a:lnTo>
                  <a:pt x="0" y="0"/>
                </a:lnTo>
                <a:close/>
              </a:path>
            </a:pathLst>
          </a:custGeom>
          <a:blipFill>
            <a:blip r:embed="rId3"/>
            <a:stretch>
              <a:fillRect l="0" t="0" r="0" b="0"/>
            </a:stretch>
          </a:blipFill>
        </p:spPr>
      </p:sp>
      <p:sp>
        <p:nvSpPr>
          <p:cNvPr name="TextBox 4" id="4"/>
          <p:cNvSpPr txBox="true"/>
          <p:nvPr/>
        </p:nvSpPr>
        <p:spPr>
          <a:xfrm rot="0">
            <a:off x="5396752" y="933450"/>
            <a:ext cx="6233954"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Soapy BladeRf Sink</a:t>
            </a:r>
          </a:p>
        </p:txBody>
      </p:sp>
      <p:sp>
        <p:nvSpPr>
          <p:cNvPr name="TextBox 5" id="5"/>
          <p:cNvSpPr txBox="true"/>
          <p:nvPr/>
        </p:nvSpPr>
        <p:spPr>
          <a:xfrm rot="0">
            <a:off x="354488" y="6191345"/>
            <a:ext cx="17579023" cy="3347025"/>
          </a:xfrm>
          <a:prstGeom prst="rect">
            <a:avLst/>
          </a:prstGeom>
        </p:spPr>
        <p:txBody>
          <a:bodyPr anchor="t" rtlCol="false" tIns="0" lIns="0" bIns="0" rIns="0">
            <a:spAutoFit/>
          </a:bodyPr>
          <a:lstStyle/>
          <a:p>
            <a:pPr algn="ctr">
              <a:lnSpc>
                <a:spcPts val="5306"/>
              </a:lnSpc>
            </a:pPr>
            <a:r>
              <a:rPr lang="en-US" sz="3790">
                <a:solidFill>
                  <a:srgbClr val="FFFFFF"/>
                </a:solidFill>
                <a:latin typeface="Canva Sans Bold"/>
              </a:rPr>
              <a:t>The SoapyBladeRF Sink block in GNU Radio is used to interface with BladeRF software-defined radios using the SoapySDR API. It enables the transmission of signals generated within a GNU Radio flowgraph to the BladeRF hardware, allowing for configuration and control of BladeRF parameters directly from the flowgraph.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4526181" y="2968386"/>
            <a:ext cx="7550453" cy="3212959"/>
          </a:xfrm>
          <a:custGeom>
            <a:avLst/>
            <a:gdLst/>
            <a:ahLst/>
            <a:cxnLst/>
            <a:rect r="r" b="b" t="t" l="l"/>
            <a:pathLst>
              <a:path h="3212959" w="7550453">
                <a:moveTo>
                  <a:pt x="0" y="0"/>
                </a:moveTo>
                <a:lnTo>
                  <a:pt x="7550453" y="0"/>
                </a:lnTo>
                <a:lnTo>
                  <a:pt x="7550453" y="3212959"/>
                </a:lnTo>
                <a:lnTo>
                  <a:pt x="0" y="3212959"/>
                </a:lnTo>
                <a:lnTo>
                  <a:pt x="0" y="0"/>
                </a:lnTo>
                <a:close/>
              </a:path>
            </a:pathLst>
          </a:custGeom>
          <a:blipFill>
            <a:blip r:embed="rId3"/>
            <a:stretch>
              <a:fillRect l="-88285" t="-270749" r="-589592" b="-657507"/>
            </a:stretch>
          </a:blipFill>
        </p:spPr>
      </p:sp>
      <p:sp>
        <p:nvSpPr>
          <p:cNvPr name="TextBox 4" id="4"/>
          <p:cNvSpPr txBox="true"/>
          <p:nvPr/>
        </p:nvSpPr>
        <p:spPr>
          <a:xfrm rot="0">
            <a:off x="3452779" y="933450"/>
            <a:ext cx="10121900"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Soapy BladeRf/ RTLSDR Source</a:t>
            </a:r>
          </a:p>
        </p:txBody>
      </p:sp>
      <p:sp>
        <p:nvSpPr>
          <p:cNvPr name="TextBox 5" id="5"/>
          <p:cNvSpPr txBox="true"/>
          <p:nvPr/>
        </p:nvSpPr>
        <p:spPr>
          <a:xfrm rot="0">
            <a:off x="0" y="7272036"/>
            <a:ext cx="18288000" cy="2447525"/>
          </a:xfrm>
          <a:prstGeom prst="rect">
            <a:avLst/>
          </a:prstGeom>
        </p:spPr>
        <p:txBody>
          <a:bodyPr anchor="t" rtlCol="false" tIns="0" lIns="0" bIns="0" rIns="0">
            <a:spAutoFit/>
          </a:bodyPr>
          <a:lstStyle/>
          <a:p>
            <a:pPr algn="ctr">
              <a:lnSpc>
                <a:spcPts val="4883"/>
              </a:lnSpc>
            </a:pPr>
            <a:r>
              <a:rPr lang="en-US" sz="3488">
                <a:solidFill>
                  <a:srgbClr val="FFFFFF"/>
                </a:solidFill>
                <a:latin typeface="Canva Sans Bold"/>
              </a:rPr>
              <a:t>The SoapyBladeRF/RTLSDR Source block in GNU Radio is utilized for interfacing with BladeRF and RTLSDR software-defined radios using the SoapySDR API. It enables the reception of signals from the SDR hardware, allowing integration into a GNU Radio flowgraph.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6397637" y="2063304"/>
            <a:ext cx="4277327" cy="2021688"/>
          </a:xfrm>
          <a:custGeom>
            <a:avLst/>
            <a:gdLst/>
            <a:ahLst/>
            <a:cxnLst/>
            <a:rect r="r" b="b" t="t" l="l"/>
            <a:pathLst>
              <a:path h="2021688" w="4277327">
                <a:moveTo>
                  <a:pt x="0" y="0"/>
                </a:moveTo>
                <a:lnTo>
                  <a:pt x="4277327" y="0"/>
                </a:lnTo>
                <a:lnTo>
                  <a:pt x="4277327" y="2021688"/>
                </a:lnTo>
                <a:lnTo>
                  <a:pt x="0" y="2021688"/>
                </a:lnTo>
                <a:lnTo>
                  <a:pt x="0" y="0"/>
                </a:lnTo>
                <a:close/>
              </a:path>
            </a:pathLst>
          </a:custGeom>
          <a:blipFill>
            <a:blip r:embed="rId3"/>
            <a:stretch>
              <a:fillRect l="0" t="0" r="0" b="0"/>
            </a:stretch>
          </a:blipFill>
        </p:spPr>
      </p:sp>
      <p:sp>
        <p:nvSpPr>
          <p:cNvPr name="TextBox 4" id="4"/>
          <p:cNvSpPr txBox="true"/>
          <p:nvPr/>
        </p:nvSpPr>
        <p:spPr>
          <a:xfrm rot="0">
            <a:off x="4021217" y="537527"/>
            <a:ext cx="1024556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FEC extended encoder/decoder</a:t>
            </a:r>
          </a:p>
        </p:txBody>
      </p:sp>
      <p:sp>
        <p:nvSpPr>
          <p:cNvPr name="TextBox 5" id="5"/>
          <p:cNvSpPr txBox="true"/>
          <p:nvPr/>
        </p:nvSpPr>
        <p:spPr>
          <a:xfrm rot="0">
            <a:off x="2431047" y="5681289"/>
            <a:ext cx="14266783" cy="3577011"/>
          </a:xfrm>
          <a:prstGeom prst="rect">
            <a:avLst/>
          </a:prstGeom>
        </p:spPr>
        <p:txBody>
          <a:bodyPr anchor="t" rtlCol="false" tIns="0" lIns="0" bIns="0" rIns="0">
            <a:spAutoFit/>
          </a:bodyPr>
          <a:lstStyle/>
          <a:p>
            <a:pPr algn="ctr">
              <a:lnSpc>
                <a:spcPts val="5679"/>
              </a:lnSpc>
            </a:pPr>
            <a:r>
              <a:rPr lang="en-US" sz="4056">
                <a:solidFill>
                  <a:srgbClr val="FFFFFF"/>
                </a:solidFill>
                <a:latin typeface="Canva Sans Bold"/>
              </a:rPr>
              <a:t>The FEC Extended Encoder/Decoder block in GNU Radio enhances communication system reliability by adding redundant information to the transmitted signal and correcting errors in the received signal. This ensures more precise and dependable data transfer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7270735" y="1960373"/>
            <a:ext cx="3746530" cy="2139620"/>
          </a:xfrm>
          <a:custGeom>
            <a:avLst/>
            <a:gdLst/>
            <a:ahLst/>
            <a:cxnLst/>
            <a:rect r="r" b="b" t="t" l="l"/>
            <a:pathLst>
              <a:path h="2139620" w="3746530">
                <a:moveTo>
                  <a:pt x="0" y="0"/>
                </a:moveTo>
                <a:lnTo>
                  <a:pt x="3746530" y="0"/>
                </a:lnTo>
                <a:lnTo>
                  <a:pt x="3746530" y="2139620"/>
                </a:lnTo>
                <a:lnTo>
                  <a:pt x="0" y="2139620"/>
                </a:lnTo>
                <a:lnTo>
                  <a:pt x="0" y="0"/>
                </a:lnTo>
                <a:close/>
              </a:path>
            </a:pathLst>
          </a:custGeom>
          <a:blipFill>
            <a:blip r:embed="rId3"/>
            <a:stretch>
              <a:fillRect l="0" t="0" r="0" b="0"/>
            </a:stretch>
          </a:blipFill>
        </p:spPr>
      </p:sp>
      <p:sp>
        <p:nvSpPr>
          <p:cNvPr name="TextBox 4" id="4"/>
          <p:cNvSpPr txBox="true"/>
          <p:nvPr/>
        </p:nvSpPr>
        <p:spPr>
          <a:xfrm rot="0">
            <a:off x="5417900" y="537527"/>
            <a:ext cx="745220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Digital Linear Equalizer</a:t>
            </a:r>
          </a:p>
        </p:txBody>
      </p:sp>
      <p:sp>
        <p:nvSpPr>
          <p:cNvPr name="TextBox 5" id="5"/>
          <p:cNvSpPr txBox="true"/>
          <p:nvPr/>
        </p:nvSpPr>
        <p:spPr>
          <a:xfrm rot="0">
            <a:off x="2746182" y="5527954"/>
            <a:ext cx="14891664" cy="3730346"/>
          </a:xfrm>
          <a:prstGeom prst="rect">
            <a:avLst/>
          </a:prstGeom>
        </p:spPr>
        <p:txBody>
          <a:bodyPr anchor="t" rtlCol="false" tIns="0" lIns="0" bIns="0" rIns="0">
            <a:spAutoFit/>
          </a:bodyPr>
          <a:lstStyle/>
          <a:p>
            <a:pPr algn="ctr">
              <a:lnSpc>
                <a:spcPts val="5927"/>
              </a:lnSpc>
            </a:pPr>
            <a:r>
              <a:rPr lang="en-US" sz="4234">
                <a:solidFill>
                  <a:srgbClr val="FFFFFF"/>
                </a:solidFill>
                <a:latin typeface="Canva Sans Bold"/>
              </a:rPr>
              <a:t>The linear equalizer block in GNU Radio counteracts distortions from a communication channel by adjusting signal component weights, restoring the original shape of the transmitted waveform and aiding in signal recovery.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589084" y="1364428"/>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111916" y="-604638"/>
            <a:ext cx="11245538" cy="11106629"/>
            <a:chOff x="0" y="0"/>
            <a:chExt cx="2961788" cy="2925203"/>
          </a:xfrm>
        </p:grpSpPr>
        <p:sp>
          <p:nvSpPr>
            <p:cNvPr name="Freeform 4" id="4"/>
            <p:cNvSpPr/>
            <p:nvPr/>
          </p:nvSpPr>
          <p:spPr>
            <a:xfrm flipH="false" flipV="false" rot="0">
              <a:off x="0" y="0"/>
              <a:ext cx="2961788" cy="2925203"/>
            </a:xfrm>
            <a:custGeom>
              <a:avLst/>
              <a:gdLst/>
              <a:ahLst/>
              <a:cxnLst/>
              <a:rect r="r" b="b" t="t" l="l"/>
              <a:pathLst>
                <a:path h="2925203" w="2961788">
                  <a:moveTo>
                    <a:pt x="0" y="0"/>
                  </a:moveTo>
                  <a:lnTo>
                    <a:pt x="2961788" y="0"/>
                  </a:lnTo>
                  <a:lnTo>
                    <a:pt x="2961788" y="2925203"/>
                  </a:lnTo>
                  <a:lnTo>
                    <a:pt x="0" y="2925203"/>
                  </a:lnTo>
                  <a:close/>
                </a:path>
              </a:pathLst>
            </a:custGeom>
            <a:solidFill>
              <a:srgbClr val="192253"/>
            </a:solidFill>
          </p:spPr>
        </p:sp>
        <p:sp>
          <p:nvSpPr>
            <p:cNvPr name="TextBox 5" id="5"/>
            <p:cNvSpPr txBox="true"/>
            <p:nvPr/>
          </p:nvSpPr>
          <p:spPr>
            <a:xfrm>
              <a:off x="0" y="-28575"/>
              <a:ext cx="2961788" cy="295377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396908" y="9220200"/>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7565450" y="25230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28700" y="1014969"/>
            <a:ext cx="6899678" cy="1546225"/>
          </a:xfrm>
          <a:prstGeom prst="rect">
            <a:avLst/>
          </a:prstGeom>
        </p:spPr>
        <p:txBody>
          <a:bodyPr anchor="t" rtlCol="false" tIns="0" lIns="0" bIns="0" rIns="0">
            <a:spAutoFit/>
          </a:bodyPr>
          <a:lstStyle/>
          <a:p>
            <a:pPr algn="just">
              <a:lnSpc>
                <a:spcPts val="6049"/>
              </a:lnSpc>
            </a:pPr>
            <a:r>
              <a:rPr lang="en-US" sz="5499" spc="175">
                <a:solidFill>
                  <a:srgbClr val="292626"/>
                </a:solidFill>
                <a:latin typeface="Open Sauce Medium"/>
              </a:rPr>
              <a:t>DESIGN REQUIREMENTS</a:t>
            </a:r>
          </a:p>
        </p:txBody>
      </p:sp>
      <p:sp>
        <p:nvSpPr>
          <p:cNvPr name="TextBox 9" id="9"/>
          <p:cNvSpPr txBox="true"/>
          <p:nvPr/>
        </p:nvSpPr>
        <p:spPr>
          <a:xfrm rot="0">
            <a:off x="758584" y="2805303"/>
            <a:ext cx="5870874" cy="4700397"/>
          </a:xfrm>
          <a:prstGeom prst="rect">
            <a:avLst/>
          </a:prstGeom>
        </p:spPr>
        <p:txBody>
          <a:bodyPr anchor="t" rtlCol="false" tIns="0" lIns="0" bIns="0" rIns="0">
            <a:spAutoFit/>
          </a:bodyPr>
          <a:lstStyle/>
          <a:p>
            <a:pPr marL="690881" indent="-345440" lvl="1">
              <a:lnSpc>
                <a:spcPts val="4704"/>
              </a:lnSpc>
              <a:buFont typeface="Arial"/>
              <a:buChar char="•"/>
            </a:pPr>
            <a:r>
              <a:rPr lang="en-US" sz="3200">
                <a:solidFill>
                  <a:srgbClr val="292626"/>
                </a:solidFill>
                <a:latin typeface="Open Sauce Light"/>
              </a:rPr>
              <a:t>SUCCESSFUL TRANSMISSION AND RECEPTION OF A BIT STREAM, AN IMAGE, AND REAL TIME VOICE STREAM</a:t>
            </a:r>
          </a:p>
          <a:p>
            <a:pPr>
              <a:lnSpc>
                <a:spcPts val="4704"/>
              </a:lnSpc>
            </a:pPr>
          </a:p>
          <a:p>
            <a:pPr>
              <a:lnSpc>
                <a:spcPts val="4704"/>
              </a:lnSpc>
            </a:pPr>
          </a:p>
        </p:txBody>
      </p:sp>
      <p:sp>
        <p:nvSpPr>
          <p:cNvPr name="TextBox 10" id="10"/>
          <p:cNvSpPr txBox="true"/>
          <p:nvPr/>
        </p:nvSpPr>
        <p:spPr>
          <a:xfrm rot="0">
            <a:off x="5971660" y="4891527"/>
            <a:ext cx="10747031" cy="4366773"/>
          </a:xfrm>
          <a:prstGeom prst="rect">
            <a:avLst/>
          </a:prstGeom>
        </p:spPr>
        <p:txBody>
          <a:bodyPr anchor="t" rtlCol="false" tIns="0" lIns="0" bIns="0" rIns="0">
            <a:spAutoFit/>
          </a:bodyPr>
          <a:lstStyle/>
          <a:p>
            <a:pPr algn="ctr">
              <a:lnSpc>
                <a:spcPts val="3050"/>
              </a:lnSpc>
            </a:pPr>
            <a:r>
              <a:rPr lang="en-US" sz="2772" spc="110">
                <a:solidFill>
                  <a:srgbClr val="FFFFFF"/>
                </a:solidFill>
                <a:latin typeface="Agrandir Narrow Bold"/>
              </a:rPr>
              <a:t>WITH  </a:t>
            </a:r>
            <a:r>
              <a:rPr lang="en-US" sz="2772" spc="110">
                <a:solidFill>
                  <a:srgbClr val="FFFFFF"/>
                </a:solidFill>
                <a:latin typeface="Agrandir Narrow Bold"/>
              </a:rPr>
              <a:t>jamming</a:t>
            </a:r>
          </a:p>
          <a:p>
            <a:pPr algn="ctr">
              <a:lnSpc>
                <a:spcPts val="3050"/>
              </a:lnSpc>
            </a:pPr>
          </a:p>
          <a:p>
            <a:pPr algn="ctr">
              <a:lnSpc>
                <a:spcPts val="3050"/>
              </a:lnSpc>
            </a:pPr>
            <a:r>
              <a:rPr lang="en-US" sz="2772" spc="110">
                <a:solidFill>
                  <a:srgbClr val="FFFFFF"/>
                </a:solidFill>
                <a:latin typeface="Agrandir Narrow"/>
              </a:rPr>
              <a:t>       </a:t>
            </a:r>
            <a:r>
              <a:rPr lang="en-US" sz="2772" spc="110">
                <a:solidFill>
                  <a:srgbClr val="FFFFFF"/>
                </a:solidFill>
                <a:latin typeface="Agrandir Narrow Bold"/>
              </a:rPr>
              <a:t>WITHOUT </a:t>
            </a:r>
            <a:r>
              <a:rPr lang="en-US" sz="2772" spc="110">
                <a:solidFill>
                  <a:srgbClr val="FFFFFF"/>
                </a:solidFill>
                <a:latin typeface="Agrandir Narrow Bold"/>
              </a:rPr>
              <a:t>jamming</a:t>
            </a:r>
          </a:p>
          <a:p>
            <a:pPr algn="ctr">
              <a:lnSpc>
                <a:spcPts val="3050"/>
              </a:lnSpc>
            </a:pPr>
          </a:p>
          <a:p>
            <a:pPr algn="ctr">
              <a:lnSpc>
                <a:spcPts val="3050"/>
              </a:lnSpc>
            </a:pPr>
            <a:r>
              <a:rPr lang="en-US" sz="2772" spc="110">
                <a:solidFill>
                  <a:srgbClr val="FFFFFF"/>
                </a:solidFill>
                <a:latin typeface="Agrandir Narrow"/>
              </a:rPr>
              <a:t>         </a:t>
            </a:r>
            <a:r>
              <a:rPr lang="en-US" sz="2772" spc="110">
                <a:solidFill>
                  <a:srgbClr val="FFFFFF"/>
                </a:solidFill>
                <a:latin typeface="Agrandir Narrow Bold"/>
              </a:rPr>
              <a:t>CHANGING</a:t>
            </a:r>
            <a:r>
              <a:rPr lang="en-US" sz="2772" spc="110">
                <a:solidFill>
                  <a:srgbClr val="FFFFFF"/>
                </a:solidFill>
                <a:latin typeface="Agrandir Narrow Bold"/>
              </a:rPr>
              <a:t> distances</a:t>
            </a:r>
          </a:p>
          <a:p>
            <a:pPr algn="ctr">
              <a:lnSpc>
                <a:spcPts val="3050"/>
              </a:lnSpc>
            </a:pPr>
          </a:p>
          <a:p>
            <a:pPr algn="ctr" marL="1197327" indent="-598664" lvl="1">
              <a:lnSpc>
                <a:spcPts val="3050"/>
              </a:lnSpc>
              <a:buFont typeface="Arial"/>
              <a:buChar char="•"/>
            </a:pPr>
            <a:r>
              <a:rPr lang="en-US" sz="2772" spc="110">
                <a:solidFill>
                  <a:srgbClr val="FFFFFF"/>
                </a:solidFill>
                <a:latin typeface="Agrandir Narrow Bold"/>
              </a:rPr>
              <a:t>frequency offset between transmitter and the receiver</a:t>
            </a:r>
          </a:p>
          <a:p>
            <a:pPr algn="ctr" marL="1197327" indent="-598664" lvl="1">
              <a:lnSpc>
                <a:spcPts val="3050"/>
              </a:lnSpc>
              <a:buFont typeface="Arial"/>
              <a:buChar char="•"/>
            </a:pPr>
          </a:p>
          <a:p>
            <a:pPr algn="ctr" marL="1197327" indent="-598664" lvl="1">
              <a:lnSpc>
                <a:spcPts val="3050"/>
              </a:lnSpc>
              <a:buFont typeface="Arial"/>
              <a:buChar char="•"/>
            </a:pPr>
            <a:r>
              <a:rPr lang="en-US" sz="2772" spc="110">
                <a:solidFill>
                  <a:srgbClr val="FFFFFF"/>
                </a:solidFill>
                <a:latin typeface="Agrandir Narrow Bold"/>
              </a:rPr>
              <a:t>multipath propogation corection</a:t>
            </a:r>
          </a:p>
          <a:p>
            <a:pPr algn="ctr">
              <a:lnSpc>
                <a:spcPts val="3050"/>
              </a:lnSpc>
              <a:spcBef>
                <a:spcPct val="0"/>
              </a:spcBef>
            </a:pPr>
          </a:p>
        </p:txBody>
      </p:sp>
      <p:sp>
        <p:nvSpPr>
          <p:cNvPr name="TextBox 11" id="11"/>
          <p:cNvSpPr txBox="true"/>
          <p:nvPr/>
        </p:nvSpPr>
        <p:spPr>
          <a:xfrm rot="0">
            <a:off x="9941961" y="3352752"/>
            <a:ext cx="2806428" cy="664512"/>
          </a:xfrm>
          <a:prstGeom prst="rect">
            <a:avLst/>
          </a:prstGeom>
        </p:spPr>
        <p:txBody>
          <a:bodyPr anchor="t" rtlCol="false" tIns="0" lIns="0" bIns="0" rIns="0">
            <a:spAutoFit/>
          </a:bodyPr>
          <a:lstStyle/>
          <a:p>
            <a:pPr algn="ctr">
              <a:lnSpc>
                <a:spcPts val="4397"/>
              </a:lnSpc>
              <a:spcBef>
                <a:spcPct val="0"/>
              </a:spcBef>
            </a:pPr>
            <a:r>
              <a:rPr lang="en-US" sz="3997" spc="159">
                <a:solidFill>
                  <a:srgbClr val="FFFFFF"/>
                </a:solidFill>
                <a:latin typeface="Agrandir Narrow Bold"/>
              </a:rPr>
              <a:t>MADE FOR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6865509" y="2023459"/>
            <a:ext cx="4556982" cy="3765574"/>
          </a:xfrm>
          <a:custGeom>
            <a:avLst/>
            <a:gdLst/>
            <a:ahLst/>
            <a:cxnLst/>
            <a:rect r="r" b="b" t="t" l="l"/>
            <a:pathLst>
              <a:path h="3765574" w="4556982">
                <a:moveTo>
                  <a:pt x="0" y="0"/>
                </a:moveTo>
                <a:lnTo>
                  <a:pt x="4556982" y="0"/>
                </a:lnTo>
                <a:lnTo>
                  <a:pt x="4556982" y="3765574"/>
                </a:lnTo>
                <a:lnTo>
                  <a:pt x="0" y="3765574"/>
                </a:lnTo>
                <a:lnTo>
                  <a:pt x="0" y="0"/>
                </a:lnTo>
                <a:close/>
              </a:path>
            </a:pathLst>
          </a:custGeom>
          <a:blipFill>
            <a:blip r:embed="rId3"/>
            <a:stretch>
              <a:fillRect l="0" t="-9737" r="0" b="-9737"/>
            </a:stretch>
          </a:blipFill>
        </p:spPr>
      </p:sp>
      <p:sp>
        <p:nvSpPr>
          <p:cNvPr name="TextBox 4" id="4"/>
          <p:cNvSpPr txBox="true"/>
          <p:nvPr/>
        </p:nvSpPr>
        <p:spPr>
          <a:xfrm rot="0">
            <a:off x="4795917" y="690622"/>
            <a:ext cx="865806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Encrypting and Decrypting</a:t>
            </a:r>
          </a:p>
        </p:txBody>
      </p:sp>
      <p:sp>
        <p:nvSpPr>
          <p:cNvPr name="TextBox 5" id="5"/>
          <p:cNvSpPr txBox="true"/>
          <p:nvPr/>
        </p:nvSpPr>
        <p:spPr>
          <a:xfrm rot="0">
            <a:off x="345451" y="6158575"/>
            <a:ext cx="17942549" cy="3573128"/>
          </a:xfrm>
          <a:prstGeom prst="rect">
            <a:avLst/>
          </a:prstGeom>
        </p:spPr>
        <p:txBody>
          <a:bodyPr anchor="t" rtlCol="false" tIns="0" lIns="0" bIns="0" rIns="0">
            <a:spAutoFit/>
          </a:bodyPr>
          <a:lstStyle/>
          <a:p>
            <a:pPr algn="ctr">
              <a:lnSpc>
                <a:spcPts val="5672"/>
              </a:lnSpc>
            </a:pPr>
            <a:r>
              <a:rPr lang="en-US" sz="4052">
                <a:solidFill>
                  <a:srgbClr val="FFFFFF"/>
                </a:solidFill>
                <a:latin typeface="Canva Sans Bold"/>
              </a:rPr>
              <a:t>In GNU Radio, encoding blocks transform digital data for transmission, often using schemes like Forward Error Correction (FEC) to enhance error resilience. Decoding blocks reverse this process, recovering the original data from received encoded signals. Together, they ensure accurate and reliable communication in digital systems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7886580" y="3624655"/>
            <a:ext cx="2514839" cy="1795347"/>
          </a:xfrm>
          <a:prstGeom prst="rect">
            <a:avLst/>
          </a:prstGeom>
        </p:spPr>
        <p:txBody>
          <a:bodyPr anchor="t" rtlCol="false" tIns="0" lIns="0" bIns="0" rIns="0">
            <a:spAutoFit/>
          </a:bodyPr>
          <a:lstStyle/>
          <a:p>
            <a:pPr algn="ctr">
              <a:lnSpc>
                <a:spcPts val="14666"/>
              </a:lnSpc>
            </a:pPr>
            <a:r>
              <a:rPr lang="en-US" sz="10476">
                <a:solidFill>
                  <a:srgbClr val="FFFFFF"/>
                </a:solidFill>
                <a:latin typeface="Canva Sans Bold"/>
              </a:rPr>
              <a:t>End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44952" y="3716223"/>
            <a:ext cx="11950941" cy="5542077"/>
            <a:chOff x="0" y="0"/>
            <a:chExt cx="3270686" cy="1516733"/>
          </a:xfrm>
        </p:grpSpPr>
        <p:sp>
          <p:nvSpPr>
            <p:cNvPr name="Freeform 4" id="4"/>
            <p:cNvSpPr/>
            <p:nvPr/>
          </p:nvSpPr>
          <p:spPr>
            <a:xfrm flipH="false" flipV="false" rot="0">
              <a:off x="0" y="0"/>
              <a:ext cx="3270686" cy="1516733"/>
            </a:xfrm>
            <a:custGeom>
              <a:avLst/>
              <a:gdLst/>
              <a:ahLst/>
              <a:cxnLst/>
              <a:rect r="r" b="b" t="t" l="l"/>
              <a:pathLst>
                <a:path h="1516733" w="3270686">
                  <a:moveTo>
                    <a:pt x="0" y="0"/>
                  </a:moveTo>
                  <a:lnTo>
                    <a:pt x="3270686" y="0"/>
                  </a:lnTo>
                  <a:lnTo>
                    <a:pt x="3270686"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3270686" cy="15548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944264" y="5210617"/>
            <a:ext cx="12752316" cy="2438988"/>
          </a:xfrm>
          <a:prstGeom prst="rect">
            <a:avLst/>
          </a:prstGeom>
        </p:spPr>
        <p:txBody>
          <a:bodyPr anchor="t" rtlCol="false" tIns="0" lIns="0" bIns="0" rIns="0">
            <a:spAutoFit/>
          </a:bodyPr>
          <a:lstStyle/>
          <a:p>
            <a:pPr algn="ctr">
              <a:lnSpc>
                <a:spcPts val="6145"/>
              </a:lnSpc>
            </a:pPr>
            <a:r>
              <a:rPr lang="en-US" sz="5586" spc="223">
                <a:solidFill>
                  <a:srgbClr val="000000"/>
                </a:solidFill>
                <a:latin typeface="Agrandir Narrow Bold"/>
              </a:rPr>
              <a:t>DESIGN</a:t>
            </a:r>
          </a:p>
          <a:p>
            <a:pPr algn="ctr">
              <a:lnSpc>
                <a:spcPts val="6145"/>
              </a:lnSpc>
            </a:pPr>
            <a:r>
              <a:rPr lang="en-US" sz="5586" spc="223">
                <a:solidFill>
                  <a:srgbClr val="000000"/>
                </a:solidFill>
                <a:latin typeface="Agrandir Narrow Bold"/>
              </a:rPr>
              <a:t>methodology</a:t>
            </a:r>
          </a:p>
          <a:p>
            <a:pPr algn="ctr">
              <a:lnSpc>
                <a:spcPts val="614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H="true" flipV="true">
            <a:off x="1565722" y="92964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2947495" y="3965351"/>
            <a:ext cx="12963008" cy="3990176"/>
          </a:xfrm>
          <a:custGeom>
            <a:avLst/>
            <a:gdLst/>
            <a:ahLst/>
            <a:cxnLst/>
            <a:rect r="r" b="b" t="t" l="l"/>
            <a:pathLst>
              <a:path h="3990176" w="12963008">
                <a:moveTo>
                  <a:pt x="0" y="0"/>
                </a:moveTo>
                <a:lnTo>
                  <a:pt x="12963009" y="0"/>
                </a:lnTo>
                <a:lnTo>
                  <a:pt x="12963009" y="3990176"/>
                </a:lnTo>
                <a:lnTo>
                  <a:pt x="0" y="3990176"/>
                </a:lnTo>
                <a:lnTo>
                  <a:pt x="0" y="0"/>
                </a:lnTo>
                <a:close/>
              </a:path>
            </a:pathLst>
          </a:custGeom>
          <a:blipFill>
            <a:blip r:embed="rId3"/>
            <a:stretch>
              <a:fillRect l="0" t="0" r="0" b="0"/>
            </a:stretch>
          </a:blipFill>
        </p:spPr>
      </p:sp>
      <p:sp>
        <p:nvSpPr>
          <p:cNvPr name="TextBox 5" id="5"/>
          <p:cNvSpPr txBox="true"/>
          <p:nvPr/>
        </p:nvSpPr>
        <p:spPr>
          <a:xfrm rot="0">
            <a:off x="1028700" y="1751413"/>
            <a:ext cx="14247839" cy="494531"/>
          </a:xfrm>
          <a:prstGeom prst="rect">
            <a:avLst/>
          </a:prstGeom>
        </p:spPr>
        <p:txBody>
          <a:bodyPr anchor="t" rtlCol="false" tIns="0" lIns="0" bIns="0" rIns="0">
            <a:spAutoFit/>
          </a:bodyPr>
          <a:lstStyle/>
          <a:p>
            <a:pPr algn="ctr">
              <a:lnSpc>
                <a:spcPts val="3233"/>
              </a:lnSpc>
            </a:pPr>
            <a:r>
              <a:rPr lang="en-US" sz="2939" spc="117">
                <a:solidFill>
                  <a:srgbClr val="EFEAEA"/>
                </a:solidFill>
                <a:latin typeface="Agrandir Narrow Bold"/>
              </a:rPr>
              <a:t>1. IDENTIFYING THE MAIN BLOCKS OF A COMMUNICATION SYSTEM</a:t>
            </a:r>
          </a:p>
        </p:txBody>
      </p:sp>
      <p:sp>
        <p:nvSpPr>
          <p:cNvPr name="TextBox 6" id="6"/>
          <p:cNvSpPr txBox="true"/>
          <p:nvPr/>
        </p:nvSpPr>
        <p:spPr>
          <a:xfrm rot="0">
            <a:off x="6009325" y="329087"/>
            <a:ext cx="5234821" cy="732477"/>
          </a:xfrm>
          <a:prstGeom prst="rect">
            <a:avLst/>
          </a:prstGeom>
        </p:spPr>
        <p:txBody>
          <a:bodyPr anchor="t" rtlCol="false" tIns="0" lIns="0" bIns="0" rIns="0">
            <a:spAutoFit/>
          </a:bodyPr>
          <a:lstStyle/>
          <a:p>
            <a:pPr algn="ctr">
              <a:lnSpc>
                <a:spcPts val="5692"/>
              </a:lnSpc>
              <a:spcBef>
                <a:spcPct val="0"/>
              </a:spcBef>
            </a:pPr>
            <a:r>
              <a:rPr lang="en-US" sz="5175" spc="207">
                <a:solidFill>
                  <a:srgbClr val="C1FF72"/>
                </a:solidFill>
                <a:latin typeface="Oswald Bold"/>
              </a:rPr>
              <a:t>OUR 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sp>
        <p:nvSpPr>
          <p:cNvPr name="AutoShape 3" id="3"/>
          <p:cNvSpPr/>
          <p:nvPr/>
        </p:nvSpPr>
        <p:spPr>
          <a:xfrm flipH="true">
            <a:off x="3723801" y="9296400"/>
            <a:ext cx="10218510" cy="0"/>
          </a:xfrm>
          <a:prstGeom prst="line">
            <a:avLst/>
          </a:prstGeom>
          <a:ln cap="flat" w="76200">
            <a:solidFill>
              <a:srgbClr val="C23A97"/>
            </a:solidFill>
            <a:prstDash val="solid"/>
            <a:headEnd type="none" len="sm" w="sm"/>
            <a:tailEnd type="none" len="sm" w="sm"/>
          </a:ln>
        </p:spPr>
      </p:sp>
      <p:sp>
        <p:nvSpPr>
          <p:cNvPr name="TextBox 4" id="4"/>
          <p:cNvSpPr txBox="true"/>
          <p:nvPr/>
        </p:nvSpPr>
        <p:spPr>
          <a:xfrm rot="0">
            <a:off x="6009325" y="329087"/>
            <a:ext cx="5234821" cy="732477"/>
          </a:xfrm>
          <a:prstGeom prst="rect">
            <a:avLst/>
          </a:prstGeom>
        </p:spPr>
        <p:txBody>
          <a:bodyPr anchor="t" rtlCol="false" tIns="0" lIns="0" bIns="0" rIns="0">
            <a:spAutoFit/>
          </a:bodyPr>
          <a:lstStyle/>
          <a:p>
            <a:pPr algn="ctr">
              <a:lnSpc>
                <a:spcPts val="5692"/>
              </a:lnSpc>
              <a:spcBef>
                <a:spcPct val="0"/>
              </a:spcBef>
            </a:pPr>
            <a:r>
              <a:rPr lang="en-US" sz="5175" spc="207">
                <a:solidFill>
                  <a:srgbClr val="C1FF72"/>
                </a:solidFill>
                <a:latin typeface="Oswald Bold"/>
              </a:rPr>
              <a:t>OUR APPROACH...</a:t>
            </a:r>
          </a:p>
        </p:txBody>
      </p:sp>
      <p:sp>
        <p:nvSpPr>
          <p:cNvPr name="TextBox 5" id="5"/>
          <p:cNvSpPr txBox="true"/>
          <p:nvPr/>
        </p:nvSpPr>
        <p:spPr>
          <a:xfrm rot="0">
            <a:off x="4693943" y="4330099"/>
            <a:ext cx="7865586" cy="5095742"/>
          </a:xfrm>
          <a:prstGeom prst="rect">
            <a:avLst/>
          </a:prstGeom>
        </p:spPr>
        <p:txBody>
          <a:bodyPr anchor="t" rtlCol="false" tIns="0" lIns="0" bIns="0" rIns="0">
            <a:spAutoFit/>
          </a:bodyPr>
          <a:lstStyle/>
          <a:p>
            <a:pPr algn="ctr">
              <a:lnSpc>
                <a:spcPts val="4938"/>
              </a:lnSpc>
            </a:pPr>
            <a:r>
              <a:rPr lang="en-US" sz="4489" spc="179">
                <a:solidFill>
                  <a:srgbClr val="FFFFFF"/>
                </a:solidFill>
                <a:latin typeface="Agrandir Narrow Bold"/>
              </a:rPr>
              <a:t>GNU RADIO  FLOW GRAPHS</a:t>
            </a:r>
          </a:p>
          <a:p>
            <a:pPr algn="ctr">
              <a:lnSpc>
                <a:spcPts val="4938"/>
              </a:lnSpc>
            </a:pPr>
          </a:p>
          <a:p>
            <a:pPr algn="ctr">
              <a:lnSpc>
                <a:spcPts val="4938"/>
              </a:lnSpc>
            </a:pPr>
            <a:r>
              <a:rPr lang="en-US" sz="4489" spc="179">
                <a:solidFill>
                  <a:srgbClr val="FFFFFF"/>
                </a:solidFill>
                <a:latin typeface="Agrandir Narrow Bold"/>
              </a:rPr>
              <a:t>       TRANSMITTER</a:t>
            </a:r>
          </a:p>
          <a:p>
            <a:pPr algn="ctr">
              <a:lnSpc>
                <a:spcPts val="4938"/>
              </a:lnSpc>
            </a:pPr>
          </a:p>
          <a:p>
            <a:pPr algn="ctr">
              <a:lnSpc>
                <a:spcPts val="4938"/>
              </a:lnSpc>
            </a:pPr>
            <a:r>
              <a:rPr lang="en-US" sz="4489" spc="179">
                <a:solidFill>
                  <a:srgbClr val="FFFFFF"/>
                </a:solidFill>
                <a:latin typeface="Agrandir Narrow Bold"/>
              </a:rPr>
              <a:t>RECIEVER</a:t>
            </a:r>
          </a:p>
          <a:p>
            <a:pPr algn="ctr">
              <a:lnSpc>
                <a:spcPts val="4938"/>
              </a:lnSpc>
            </a:pPr>
          </a:p>
          <a:p>
            <a:pPr algn="ctr">
              <a:lnSpc>
                <a:spcPts val="4938"/>
              </a:lnSpc>
            </a:pPr>
            <a:r>
              <a:rPr lang="en-US" sz="4489" spc="179">
                <a:solidFill>
                  <a:srgbClr val="FFFFFF"/>
                </a:solidFill>
                <a:latin typeface="Agrandir Narrow Bold"/>
              </a:rPr>
              <a:t>CHANNEL</a:t>
            </a:r>
          </a:p>
          <a:p>
            <a:pPr algn="ctr">
              <a:lnSpc>
                <a:spcPts val="4938"/>
              </a:lnSpc>
            </a:pPr>
          </a:p>
        </p:txBody>
      </p:sp>
      <p:sp>
        <p:nvSpPr>
          <p:cNvPr name="TextBox 6" id="6"/>
          <p:cNvSpPr txBox="true"/>
          <p:nvPr/>
        </p:nvSpPr>
        <p:spPr>
          <a:xfrm rot="0">
            <a:off x="-2478521" y="1900983"/>
            <a:ext cx="14859452" cy="707644"/>
          </a:xfrm>
          <a:prstGeom prst="rect">
            <a:avLst/>
          </a:prstGeom>
        </p:spPr>
        <p:txBody>
          <a:bodyPr anchor="t" rtlCol="false" tIns="0" lIns="0" bIns="0" rIns="0">
            <a:spAutoFit/>
          </a:bodyPr>
          <a:lstStyle/>
          <a:p>
            <a:pPr algn="ctr">
              <a:lnSpc>
                <a:spcPts val="5095"/>
              </a:lnSpc>
            </a:pPr>
            <a:r>
              <a:rPr lang="en-US" sz="3639">
                <a:solidFill>
                  <a:srgbClr val="FFFFFF"/>
                </a:solidFill>
                <a:latin typeface="Agrandir Narrow Bold"/>
              </a:rPr>
              <a:t>2. Implementing the system by flowgraphs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433251" y="7722185"/>
            <a:ext cx="15156557" cy="0"/>
          </a:xfrm>
          <a:prstGeom prst="line">
            <a:avLst/>
          </a:prstGeom>
          <a:ln cap="flat" w="76200">
            <a:solidFill>
              <a:srgbClr val="C23A97"/>
            </a:solidFill>
            <a:prstDash val="solid"/>
            <a:headEnd type="none" len="sm" w="sm"/>
            <a:tailEnd type="none" len="sm" w="sm"/>
          </a:ln>
        </p:spPr>
      </p:sp>
      <p:sp>
        <p:nvSpPr>
          <p:cNvPr name="TextBox 4" id="4"/>
          <p:cNvSpPr txBox="true"/>
          <p:nvPr/>
        </p:nvSpPr>
        <p:spPr>
          <a:xfrm rot="0">
            <a:off x="14570051" y="462111"/>
            <a:ext cx="4039512" cy="218179"/>
          </a:xfrm>
          <a:prstGeom prst="rect">
            <a:avLst/>
          </a:prstGeom>
        </p:spPr>
        <p:txBody>
          <a:bodyPr anchor="t" rtlCol="false" tIns="0" lIns="0" bIns="0" rIns="0">
            <a:spAutoFit/>
          </a:bodyPr>
          <a:lstStyle/>
          <a:p>
            <a:pPr algn="ctr">
              <a:lnSpc>
                <a:spcPts val="1314"/>
              </a:lnSpc>
              <a:spcBef>
                <a:spcPct val="0"/>
              </a:spcBef>
            </a:pPr>
            <a:r>
              <a:rPr lang="en-US" sz="1194" spc="47">
                <a:solidFill>
                  <a:srgbClr val="EFEAEA"/>
                </a:solidFill>
                <a:latin typeface="Agrandir Narrow Bold"/>
              </a:rPr>
              <a:t>APPROCHING TO MAKE A COMMUNICATION SYSTEM</a:t>
            </a:r>
          </a:p>
        </p:txBody>
      </p:sp>
      <p:sp>
        <p:nvSpPr>
          <p:cNvPr name="TextBox 5" id="5"/>
          <p:cNvSpPr txBox="true"/>
          <p:nvPr/>
        </p:nvSpPr>
        <p:spPr>
          <a:xfrm rot="0">
            <a:off x="9459369" y="727914"/>
            <a:ext cx="5234821" cy="1446852"/>
          </a:xfrm>
          <a:prstGeom prst="rect">
            <a:avLst/>
          </a:prstGeom>
        </p:spPr>
        <p:txBody>
          <a:bodyPr anchor="t" rtlCol="false" tIns="0" lIns="0" bIns="0" rIns="0">
            <a:spAutoFit/>
          </a:bodyPr>
          <a:lstStyle/>
          <a:p>
            <a:pPr algn="ctr">
              <a:lnSpc>
                <a:spcPts val="5692"/>
              </a:lnSpc>
            </a:pPr>
            <a:r>
              <a:rPr lang="en-US" sz="5175" spc="207">
                <a:solidFill>
                  <a:srgbClr val="C23A97"/>
                </a:solidFill>
                <a:latin typeface="Oswald Bold"/>
              </a:rPr>
              <a:t>OUR APPROACH...</a:t>
            </a:r>
          </a:p>
          <a:p>
            <a:pPr algn="ctr">
              <a:lnSpc>
                <a:spcPts val="5692"/>
              </a:lnSpc>
              <a:spcBef>
                <a:spcPct val="0"/>
              </a:spcBef>
            </a:pPr>
          </a:p>
        </p:txBody>
      </p:sp>
      <p:sp>
        <p:nvSpPr>
          <p:cNvPr name="TextBox 6" id="6"/>
          <p:cNvSpPr txBox="true"/>
          <p:nvPr/>
        </p:nvSpPr>
        <p:spPr>
          <a:xfrm rot="0">
            <a:off x="7291765" y="4554369"/>
            <a:ext cx="14609" cy="906314"/>
          </a:xfrm>
          <a:prstGeom prst="rect">
            <a:avLst/>
          </a:prstGeom>
        </p:spPr>
        <p:txBody>
          <a:bodyPr anchor="t" rtlCol="false" tIns="0" lIns="0" bIns="0" rIns="0">
            <a:spAutoFit/>
          </a:bodyPr>
          <a:lstStyle/>
          <a:p>
            <a:pPr algn="ctr">
              <a:lnSpc>
                <a:spcPts val="7086"/>
              </a:lnSpc>
              <a:spcBef>
                <a:spcPct val="0"/>
              </a:spcBef>
            </a:pPr>
          </a:p>
        </p:txBody>
      </p:sp>
      <p:sp>
        <p:nvSpPr>
          <p:cNvPr name="TextBox 7" id="7"/>
          <p:cNvSpPr txBox="true"/>
          <p:nvPr/>
        </p:nvSpPr>
        <p:spPr>
          <a:xfrm rot="0">
            <a:off x="9139238" y="4864417"/>
            <a:ext cx="9525" cy="596265"/>
          </a:xfrm>
          <a:prstGeom prst="rect">
            <a:avLst/>
          </a:prstGeom>
        </p:spPr>
        <p:txBody>
          <a:bodyPr anchor="t" rtlCol="false" tIns="0" lIns="0" bIns="0" rIns="0">
            <a:spAutoFit/>
          </a:bodyPr>
          <a:lstStyle/>
          <a:p>
            <a:pPr algn="ctr">
              <a:lnSpc>
                <a:spcPts val="4620"/>
              </a:lnSpc>
              <a:spcBef>
                <a:spcPct val="0"/>
              </a:spcBef>
            </a:pPr>
          </a:p>
        </p:txBody>
      </p:sp>
      <p:sp>
        <p:nvSpPr>
          <p:cNvPr name="TextBox 8" id="8"/>
          <p:cNvSpPr txBox="true"/>
          <p:nvPr/>
        </p:nvSpPr>
        <p:spPr>
          <a:xfrm rot="0">
            <a:off x="469430" y="1827295"/>
            <a:ext cx="14503400" cy="1437193"/>
          </a:xfrm>
          <a:prstGeom prst="rect">
            <a:avLst/>
          </a:prstGeom>
        </p:spPr>
        <p:txBody>
          <a:bodyPr anchor="t" rtlCol="false" tIns="0" lIns="0" bIns="0" rIns="0">
            <a:spAutoFit/>
          </a:bodyPr>
          <a:lstStyle/>
          <a:p>
            <a:pPr algn="ctr">
              <a:lnSpc>
                <a:spcPts val="5834"/>
              </a:lnSpc>
            </a:pPr>
            <a:r>
              <a:rPr lang="en-US" sz="4167">
                <a:solidFill>
                  <a:srgbClr val="000000"/>
                </a:solidFill>
                <a:latin typeface="Canva Sans Bold"/>
              </a:rPr>
              <a:t>3.  Designing a system that can transmitt data through a </a:t>
            </a:r>
          </a:p>
          <a:p>
            <a:pPr algn="ctr">
              <a:lnSpc>
                <a:spcPts val="5834"/>
              </a:lnSpc>
            </a:pPr>
            <a:r>
              <a:rPr lang="en-US" sz="4167">
                <a:solidFill>
                  <a:srgbClr val="000000"/>
                </a:solidFill>
                <a:latin typeface="Canva Sans Bold"/>
              </a:rPr>
              <a:t>channel using SDR’s</a:t>
            </a:r>
          </a:p>
        </p:txBody>
      </p:sp>
      <p:sp>
        <p:nvSpPr>
          <p:cNvPr name="TextBox 9" id="9"/>
          <p:cNvSpPr txBox="true"/>
          <p:nvPr/>
        </p:nvSpPr>
        <p:spPr>
          <a:xfrm rot="0">
            <a:off x="0" y="4652327"/>
            <a:ext cx="18288000" cy="36588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 Using blade rf/RTLSDR and replacing channel block with bladeRf/RTLSDR system blocks and change the parameters so one can be the transmitter and the other can be the receiver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586757" y="329087"/>
            <a:ext cx="5234821" cy="1446852"/>
          </a:xfrm>
          <a:prstGeom prst="rect">
            <a:avLst/>
          </a:prstGeom>
        </p:spPr>
        <p:txBody>
          <a:bodyPr anchor="t" rtlCol="false" tIns="0" lIns="0" bIns="0" rIns="0">
            <a:spAutoFit/>
          </a:bodyPr>
          <a:lstStyle/>
          <a:p>
            <a:pPr algn="ctr">
              <a:lnSpc>
                <a:spcPts val="5692"/>
              </a:lnSpc>
            </a:pPr>
            <a:r>
              <a:rPr lang="en-US" sz="5175" spc="207">
                <a:solidFill>
                  <a:srgbClr val="000000"/>
                </a:solidFill>
                <a:latin typeface="Oswald Bold"/>
              </a:rPr>
              <a:t>OUR APPROACH...</a:t>
            </a:r>
          </a:p>
          <a:p>
            <a:pPr algn="ctr">
              <a:lnSpc>
                <a:spcPts val="5692"/>
              </a:lnSpc>
              <a:spcBef>
                <a:spcPct val="0"/>
              </a:spcBef>
            </a:pPr>
          </a:p>
        </p:txBody>
      </p:sp>
      <p:sp>
        <p:nvSpPr>
          <p:cNvPr name="TextBox 4" id="4"/>
          <p:cNvSpPr txBox="true"/>
          <p:nvPr/>
        </p:nvSpPr>
        <p:spPr>
          <a:xfrm rot="0">
            <a:off x="0" y="1892971"/>
            <a:ext cx="17742178" cy="1348644"/>
          </a:xfrm>
          <a:prstGeom prst="rect">
            <a:avLst/>
          </a:prstGeom>
        </p:spPr>
        <p:txBody>
          <a:bodyPr anchor="t" rtlCol="false" tIns="0" lIns="0" bIns="0" rIns="0">
            <a:spAutoFit/>
          </a:bodyPr>
          <a:lstStyle/>
          <a:p>
            <a:pPr algn="ctr">
              <a:lnSpc>
                <a:spcPts val="5465"/>
              </a:lnSpc>
            </a:pPr>
            <a:r>
              <a:rPr lang="en-US" sz="3903">
                <a:solidFill>
                  <a:srgbClr val="000000"/>
                </a:solidFill>
                <a:latin typeface="Canva Sans Bold"/>
              </a:rPr>
              <a:t>4. Adding the nessasary parameters for it to be able to transmitt and receive</a:t>
            </a:r>
          </a:p>
        </p:txBody>
      </p:sp>
      <p:sp>
        <p:nvSpPr>
          <p:cNvPr name="TextBox 5" id="5"/>
          <p:cNvSpPr txBox="true"/>
          <p:nvPr/>
        </p:nvSpPr>
        <p:spPr>
          <a:xfrm rot="0">
            <a:off x="7846889" y="3786337"/>
            <a:ext cx="2048399" cy="4824522"/>
          </a:xfrm>
          <a:prstGeom prst="rect">
            <a:avLst/>
          </a:prstGeom>
        </p:spPr>
        <p:txBody>
          <a:bodyPr anchor="t" rtlCol="false" tIns="0" lIns="0" bIns="0" rIns="0">
            <a:spAutoFit/>
          </a:bodyPr>
          <a:lstStyle/>
          <a:p>
            <a:pPr algn="ctr">
              <a:lnSpc>
                <a:spcPts val="4814"/>
              </a:lnSpc>
            </a:pPr>
            <a:r>
              <a:rPr lang="en-US" sz="3439">
                <a:solidFill>
                  <a:srgbClr val="000000"/>
                </a:solidFill>
                <a:latin typeface="Canva Sans Bold"/>
              </a:rPr>
              <a:t>Text file</a:t>
            </a:r>
          </a:p>
          <a:p>
            <a:pPr algn="ctr">
              <a:lnSpc>
                <a:spcPts val="4814"/>
              </a:lnSpc>
            </a:pPr>
          </a:p>
          <a:p>
            <a:pPr algn="ctr">
              <a:lnSpc>
                <a:spcPts val="4814"/>
              </a:lnSpc>
            </a:pPr>
            <a:r>
              <a:rPr lang="en-US" sz="3439">
                <a:solidFill>
                  <a:srgbClr val="000000"/>
                </a:solidFill>
                <a:latin typeface="Canva Sans Bold"/>
              </a:rPr>
              <a:t>Image</a:t>
            </a:r>
          </a:p>
          <a:p>
            <a:pPr algn="ctr">
              <a:lnSpc>
                <a:spcPts val="4814"/>
              </a:lnSpc>
            </a:pPr>
          </a:p>
          <a:p>
            <a:pPr algn="ctr">
              <a:lnSpc>
                <a:spcPts val="4814"/>
              </a:lnSpc>
            </a:pPr>
            <a:r>
              <a:rPr lang="en-US" sz="3439">
                <a:solidFill>
                  <a:srgbClr val="000000"/>
                </a:solidFill>
                <a:latin typeface="Canva Sans Bold"/>
              </a:rPr>
              <a:t>Audio file</a:t>
            </a:r>
          </a:p>
          <a:p>
            <a:pPr algn="ctr">
              <a:lnSpc>
                <a:spcPts val="7203"/>
              </a:lnSpc>
            </a:pPr>
          </a:p>
          <a:p>
            <a:pPr algn="ctr">
              <a:lnSpc>
                <a:spcPts val="7203"/>
              </a:lnSpc>
            </a:pPr>
          </a:p>
        </p:txBody>
      </p:sp>
      <p:sp>
        <p:nvSpPr>
          <p:cNvPr name="TextBox 6" id="6"/>
          <p:cNvSpPr txBox="true"/>
          <p:nvPr/>
        </p:nvSpPr>
        <p:spPr>
          <a:xfrm rot="0">
            <a:off x="276862" y="7447280"/>
            <a:ext cx="16982438"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By adding nessasary parameters for overcome Jamming, Frequancy offset , Variable distance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6819357" y="-1684324"/>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67493" y="2288810"/>
            <a:ext cx="1709324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Further improvements need to be made to overcome</a:t>
            </a:r>
          </a:p>
        </p:txBody>
      </p:sp>
      <p:sp>
        <p:nvSpPr>
          <p:cNvPr name="TextBox 4" id="4"/>
          <p:cNvSpPr txBox="true"/>
          <p:nvPr/>
        </p:nvSpPr>
        <p:spPr>
          <a:xfrm rot="0">
            <a:off x="5497119" y="4054091"/>
            <a:ext cx="7833995" cy="5050155"/>
          </a:xfrm>
          <a:prstGeom prst="rect">
            <a:avLst/>
          </a:prstGeom>
        </p:spPr>
        <p:txBody>
          <a:bodyPr anchor="t" rtlCol="false" tIns="0" lIns="0" bIns="0" rIns="0">
            <a:spAutoFit/>
          </a:bodyPr>
          <a:lstStyle/>
          <a:p>
            <a:pPr algn="ctr">
              <a:lnSpc>
                <a:spcPts val="6719"/>
              </a:lnSpc>
            </a:pPr>
            <a:r>
              <a:rPr lang="en-US" sz="4800">
                <a:solidFill>
                  <a:srgbClr val="000000"/>
                </a:solidFill>
                <a:latin typeface="Canva Sans Bold"/>
              </a:rPr>
              <a:t>Channel Estimation</a:t>
            </a:r>
          </a:p>
          <a:p>
            <a:pPr algn="ctr">
              <a:lnSpc>
                <a:spcPts val="6719"/>
              </a:lnSpc>
            </a:pPr>
            <a:r>
              <a:rPr lang="en-US" sz="4800">
                <a:solidFill>
                  <a:srgbClr val="000000"/>
                </a:solidFill>
                <a:latin typeface="Canva Sans"/>
              </a:rPr>
              <a:t>      </a:t>
            </a:r>
          </a:p>
          <a:p>
            <a:pPr algn="ctr">
              <a:lnSpc>
                <a:spcPts val="6719"/>
              </a:lnSpc>
            </a:pPr>
            <a:r>
              <a:rPr lang="en-US" sz="4800">
                <a:solidFill>
                  <a:srgbClr val="000000"/>
                </a:solidFill>
                <a:latin typeface="Canva Sans"/>
              </a:rPr>
              <a:t>       </a:t>
            </a:r>
            <a:r>
              <a:rPr lang="en-US" sz="4800">
                <a:solidFill>
                  <a:srgbClr val="000000"/>
                </a:solidFill>
                <a:latin typeface="Canva Sans Bold"/>
              </a:rPr>
              <a:t>Adaptive Transmission</a:t>
            </a:r>
          </a:p>
          <a:p>
            <a:pPr algn="ctr">
              <a:lnSpc>
                <a:spcPts val="6719"/>
              </a:lnSpc>
            </a:pPr>
            <a:r>
              <a:rPr lang="en-US" sz="4800">
                <a:solidFill>
                  <a:srgbClr val="000000"/>
                </a:solidFill>
                <a:latin typeface="Canva Sans"/>
              </a:rPr>
              <a:t>     </a:t>
            </a:r>
          </a:p>
          <a:p>
            <a:pPr algn="ctr">
              <a:lnSpc>
                <a:spcPts val="6719"/>
              </a:lnSpc>
            </a:pPr>
            <a:r>
              <a:rPr lang="en-US" sz="4800">
                <a:solidFill>
                  <a:srgbClr val="000000"/>
                </a:solidFill>
                <a:latin typeface="Canva Sans Bold"/>
              </a:rPr>
              <a:t>Noise Cancellation</a:t>
            </a:r>
          </a:p>
          <a:p>
            <a:pPr algn="ctr">
              <a:lnSpc>
                <a:spcPts val="6719"/>
              </a:lnSpc>
            </a:pPr>
          </a:p>
        </p:txBody>
      </p:sp>
      <p:sp>
        <p:nvSpPr>
          <p:cNvPr name="TextBox 5" id="5"/>
          <p:cNvSpPr txBox="true"/>
          <p:nvPr/>
        </p:nvSpPr>
        <p:spPr>
          <a:xfrm rot="0">
            <a:off x="1600776" y="727914"/>
            <a:ext cx="5234821" cy="1446852"/>
          </a:xfrm>
          <a:prstGeom prst="rect">
            <a:avLst/>
          </a:prstGeom>
        </p:spPr>
        <p:txBody>
          <a:bodyPr anchor="t" rtlCol="false" tIns="0" lIns="0" bIns="0" rIns="0">
            <a:spAutoFit/>
          </a:bodyPr>
          <a:lstStyle/>
          <a:p>
            <a:pPr algn="ctr">
              <a:lnSpc>
                <a:spcPts val="5692"/>
              </a:lnSpc>
            </a:pPr>
            <a:r>
              <a:rPr lang="en-US" sz="5175" spc="207">
                <a:solidFill>
                  <a:srgbClr val="C23A97"/>
                </a:solidFill>
                <a:latin typeface="Oswald Bold"/>
              </a:rPr>
              <a:t>OUR APPROACH...</a:t>
            </a:r>
          </a:p>
          <a:p>
            <a:pPr algn="ctr">
              <a:lnSpc>
                <a:spcPts val="569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DAF2QoDc18g</dc:identifier>
  <dcterms:modified xsi:type="dcterms:W3CDTF">2011-08-01T06:04:30Z</dcterms:modified>
  <cp:revision>1</cp:revision>
  <dc:title>File Flow Presentation</dc:title>
</cp:coreProperties>
</file>